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78" r:id="rId4"/>
    <p:sldId id="276" r:id="rId5"/>
    <p:sldId id="277" r:id="rId6"/>
    <p:sldId id="280" r:id="rId7"/>
    <p:sldId id="273" r:id="rId8"/>
    <p:sldId id="275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2" autoAdjust="0"/>
    <p:restoredTop sz="94660"/>
  </p:normalViewPr>
  <p:slideViewPr>
    <p:cSldViewPr>
      <p:cViewPr varScale="1">
        <p:scale>
          <a:sx n="85" d="100"/>
          <a:sy n="85" d="100"/>
        </p:scale>
        <p:origin x="7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B6BF8-32A5-4EF8-8F5C-900C8A4223C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485FD-B96B-4C71-8E95-175C0DCC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6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485FD-B96B-4C71-8E95-175C0DCC62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9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3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1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4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3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6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5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6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9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E9ADA-D7A3-43B0-B0A4-D4FF7C116F9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A159-5344-4643-A909-F39FA2B3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4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2746375"/>
          </a:xfrm>
        </p:spPr>
        <p:txBody>
          <a:bodyPr>
            <a:normAutofit/>
          </a:bodyPr>
          <a:lstStyle/>
          <a:p>
            <a:r>
              <a:rPr lang="en-US" sz="8900" b="1" dirty="0">
                <a:latin typeface="Comic Sans MS" panose="030F0702030302020204" pitchFamily="66" charset="0"/>
              </a:rPr>
              <a:t>Location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6000" dirty="0">
                <a:latin typeface="Comic Sans MS" panose="030F0702030302020204" pitchFamily="66" charset="0"/>
              </a:rPr>
              <a:t>Prepositional Phrases</a:t>
            </a:r>
          </a:p>
        </p:txBody>
      </p:sp>
    </p:spTree>
    <p:extLst>
      <p:ext uri="{BB962C8B-B14F-4D97-AF65-F5344CB8AC3E}">
        <p14:creationId xmlns:p14="http://schemas.microsoft.com/office/powerpoint/2010/main" val="374301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cerca</a:t>
            </a:r>
            <a:r>
              <a:rPr lang="en-US" dirty="0">
                <a:latin typeface="Comic Sans MS" panose="030F0702030302020204" pitchFamily="66" charset="0"/>
              </a:rPr>
              <a:t> de</a:t>
            </a:r>
          </a:p>
        </p:txBody>
      </p:sp>
      <p:pic>
        <p:nvPicPr>
          <p:cNvPr id="1027" name="Picture 3" descr="C:\Users\Owner\AppData\Local\Microsoft\Windows\Temporary Internet Files\Content.IE5\BWZVT0Y0\MC9004417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5167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466816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 casa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6200" y="421870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 </a:t>
            </a:r>
            <a:r>
              <a:rPr lang="en-US" sz="2400" dirty="0" err="1">
                <a:latin typeface="Comic Sans MS" panose="030F0702030302020204" pitchFamily="66" charset="0"/>
              </a:rPr>
              <a:t>escuela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461296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Comic Sans MS" panose="030F0702030302020204" pitchFamily="66" charset="0"/>
              </a:rPr>
              <a:t>La casa está </a:t>
            </a:r>
            <a:r>
              <a:rPr lang="es-CR" sz="3200" b="1" u="sng" dirty="0">
                <a:latin typeface="Comic Sans MS" panose="030F0702030302020204" pitchFamily="66" charset="0"/>
              </a:rPr>
              <a:t>cerca de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>
                <a:latin typeface="Comic Sans MS" panose="030F0702030302020204" pitchFamily="66" charset="0"/>
              </a:rPr>
              <a:t>la escuela.</a:t>
            </a:r>
          </a:p>
          <a:p>
            <a:pPr algn="ctr"/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house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is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b="1" u="sng" dirty="0" err="1">
                <a:latin typeface="Comic Sans MS" panose="030F0702030302020204" pitchFamily="66" charset="0"/>
              </a:rPr>
              <a:t>near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school</a:t>
            </a:r>
            <a:r>
              <a:rPr lang="es-CR" sz="3200" dirty="0"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069976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28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lejos</a:t>
            </a:r>
            <a:r>
              <a:rPr lang="en-US" dirty="0">
                <a:latin typeface="Comic Sans MS" panose="030F0702030302020204" pitchFamily="66" charset="0"/>
              </a:rPr>
              <a:t> de</a:t>
            </a:r>
          </a:p>
        </p:txBody>
      </p:sp>
      <p:pic>
        <p:nvPicPr>
          <p:cNvPr id="1027" name="Picture 3" descr="C:\Users\Owner\AppData\Local\Microsoft\Windows\Temporary Internet Files\Content.IE5\BWZVT0Y0\MC9004417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" y="2965853"/>
            <a:ext cx="2307771" cy="230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04279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 casa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274354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</a:t>
            </a:r>
            <a:r>
              <a:rPr lang="en-US" sz="2400" dirty="0"/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escuela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8314" y="56388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Comic Sans MS" panose="030F0702030302020204" pitchFamily="66" charset="0"/>
              </a:rPr>
              <a:t>La casa está </a:t>
            </a:r>
            <a:r>
              <a:rPr lang="es-CR" sz="3200" b="1" u="sng" dirty="0">
                <a:latin typeface="Comic Sans MS" panose="030F0702030302020204" pitchFamily="66" charset="0"/>
              </a:rPr>
              <a:t>lejos de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>
                <a:latin typeface="Comic Sans MS" panose="030F0702030302020204" pitchFamily="66" charset="0"/>
              </a:rPr>
              <a:t>la escuela.</a:t>
            </a:r>
          </a:p>
          <a:p>
            <a:pPr algn="ctr"/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house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is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b="1" u="sng" dirty="0" err="1">
                <a:latin typeface="Comic Sans MS" panose="030F0702030302020204" pitchFamily="66" charset="0"/>
              </a:rPr>
              <a:t>far</a:t>
            </a:r>
            <a:r>
              <a:rPr lang="es-CR" sz="3200" b="1" u="sng" dirty="0">
                <a:latin typeface="Comic Sans MS" panose="030F0702030302020204" pitchFamily="66" charset="0"/>
              </a:rPr>
              <a:t> </a:t>
            </a:r>
            <a:r>
              <a:rPr lang="es-CR" sz="3200" b="1" u="sng" dirty="0" err="1">
                <a:latin typeface="Comic Sans MS" panose="030F0702030302020204" pitchFamily="66" charset="0"/>
              </a:rPr>
              <a:t>from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school</a:t>
            </a:r>
            <a:r>
              <a:rPr lang="es-CR" sz="3200" dirty="0"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82" y="84120"/>
            <a:ext cx="2667036" cy="266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5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derecha</a:t>
            </a:r>
            <a:r>
              <a:rPr lang="en-US" dirty="0">
                <a:latin typeface="Comic Sans MS" panose="030F0702030302020204" pitchFamily="66" charset="0"/>
              </a:rPr>
              <a:t> de</a:t>
            </a:r>
          </a:p>
        </p:txBody>
      </p:sp>
      <p:pic>
        <p:nvPicPr>
          <p:cNvPr id="1027" name="Picture 3" descr="C:\Users\Owner\AppData\Local\Microsoft\Windows\Temporary Internet Files\Content.IE5\BWZVT0Y0\MC9004417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4621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419421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 casa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9250" y="419421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</a:t>
            </a:r>
            <a:r>
              <a:rPr lang="en-US" sz="2400" dirty="0"/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escuela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2919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Comic Sans MS" panose="030F0702030302020204" pitchFamily="66" charset="0"/>
              </a:rPr>
              <a:t>La escuela está a la </a:t>
            </a:r>
            <a:r>
              <a:rPr lang="es-CR" sz="3200" b="1" u="sng" dirty="0">
                <a:latin typeface="Comic Sans MS" panose="030F0702030302020204" pitchFamily="66" charset="0"/>
              </a:rPr>
              <a:t>derecha de</a:t>
            </a:r>
            <a:r>
              <a:rPr lang="es-CR" sz="3200" dirty="0">
                <a:latin typeface="Comic Sans MS" panose="030F0702030302020204" pitchFamily="66" charset="0"/>
              </a:rPr>
              <a:t> la casa.</a:t>
            </a:r>
          </a:p>
          <a:p>
            <a:pPr algn="ctr"/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school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is</a:t>
            </a:r>
            <a:r>
              <a:rPr lang="es-CR" sz="3200" dirty="0">
                <a:latin typeface="Comic Sans MS" panose="030F0702030302020204" pitchFamily="66" charset="0"/>
              </a:rPr>
              <a:t> to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b="1" u="sng" dirty="0" err="1">
                <a:latin typeface="Comic Sans MS" panose="030F0702030302020204" pitchFamily="66" charset="0"/>
              </a:rPr>
              <a:t>right</a:t>
            </a:r>
            <a:r>
              <a:rPr lang="es-CR" sz="3200" b="1" u="sng" dirty="0">
                <a:latin typeface="Comic Sans MS" panose="030F0702030302020204" pitchFamily="66" charset="0"/>
              </a:rPr>
              <a:t> of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house</a:t>
            </a:r>
            <a:r>
              <a:rPr lang="es-CR" sz="32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1146210"/>
            <a:ext cx="3197226" cy="319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4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izquierda</a:t>
            </a:r>
            <a:r>
              <a:rPr lang="en-US" dirty="0">
                <a:latin typeface="Comic Sans MS" panose="030F0702030302020204" pitchFamily="66" charset="0"/>
              </a:rPr>
              <a:t> de</a:t>
            </a:r>
          </a:p>
        </p:txBody>
      </p:sp>
      <p:pic>
        <p:nvPicPr>
          <p:cNvPr id="1027" name="Picture 3" descr="C:\Users\Owner\AppData\Local\Microsoft\Windows\Temporary Internet Files\Content.IE5\BWZVT0Y0\MC90044173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85" y="1146210"/>
            <a:ext cx="3256502" cy="325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56851" y="435224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 casa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9413" y="432330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 </a:t>
            </a:r>
            <a:r>
              <a:rPr lang="en-US" sz="2400" dirty="0" err="1">
                <a:latin typeface="Comic Sans MS" panose="030F0702030302020204" pitchFamily="66" charset="0"/>
              </a:rPr>
              <a:t>escuela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227708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Comic Sans MS" panose="030F0702030302020204" pitchFamily="66" charset="0"/>
              </a:rPr>
              <a:t>La casa está a la </a:t>
            </a:r>
            <a:r>
              <a:rPr lang="es-CR" sz="3200" b="1" u="sng" dirty="0">
                <a:latin typeface="Comic Sans MS" panose="030F0702030302020204" pitchFamily="66" charset="0"/>
              </a:rPr>
              <a:t>izquierda de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>
                <a:latin typeface="Comic Sans MS" panose="030F0702030302020204" pitchFamily="66" charset="0"/>
              </a:rPr>
              <a:t>la escuela.</a:t>
            </a:r>
          </a:p>
          <a:p>
            <a:pPr algn="ctr"/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house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is</a:t>
            </a:r>
            <a:r>
              <a:rPr lang="es-CR" sz="3200" dirty="0">
                <a:latin typeface="Comic Sans MS" panose="030F0702030302020204" pitchFamily="66" charset="0"/>
              </a:rPr>
              <a:t> to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b="1" u="sng" dirty="0" err="1">
                <a:latin typeface="Comic Sans MS" panose="030F0702030302020204" pitchFamily="66" charset="0"/>
              </a:rPr>
              <a:t>left</a:t>
            </a:r>
            <a:r>
              <a:rPr lang="es-CR" sz="3200" b="1" u="sng" dirty="0">
                <a:latin typeface="Comic Sans MS" panose="030F0702030302020204" pitchFamily="66" charset="0"/>
              </a:rPr>
              <a:t> of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school</a:t>
            </a:r>
            <a:r>
              <a:rPr lang="es-CR" sz="32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1146210"/>
            <a:ext cx="3197226" cy="319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0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lado</a:t>
            </a:r>
            <a:r>
              <a:rPr lang="en-US" dirty="0">
                <a:latin typeface="Comic Sans MS" panose="030F0702030302020204" pitchFamily="66" charset="0"/>
              </a:rPr>
              <a:t> de</a:t>
            </a:r>
          </a:p>
        </p:txBody>
      </p:sp>
      <p:pic>
        <p:nvPicPr>
          <p:cNvPr id="1027" name="Picture 3" descr="C:\Users\Owner\AppData\Local\Microsoft\Windows\Temporary Internet Files\Content.IE5\BWZVT0Y0\MC9004417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007" y="1271595"/>
            <a:ext cx="3091993" cy="309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437243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 casa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9876" y="436358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la </a:t>
            </a:r>
            <a:r>
              <a:rPr lang="en-US" sz="2400" dirty="0" err="1">
                <a:latin typeface="Comic Sans MS" panose="030F0702030302020204" pitchFamily="66" charset="0"/>
              </a:rPr>
              <a:t>escuela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23608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Comic Sans MS" panose="030F0702030302020204" pitchFamily="66" charset="0"/>
              </a:rPr>
              <a:t>La casa está </a:t>
            </a:r>
            <a:r>
              <a:rPr lang="es-CR" sz="3200" b="1" u="sng" dirty="0">
                <a:latin typeface="Comic Sans MS" panose="030F0702030302020204" pitchFamily="66" charset="0"/>
              </a:rPr>
              <a:t>lado de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>
                <a:latin typeface="Comic Sans MS" panose="030F0702030302020204" pitchFamily="66" charset="0"/>
              </a:rPr>
              <a:t>la escuela.</a:t>
            </a:r>
          </a:p>
          <a:p>
            <a:pPr algn="ctr"/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house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is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b="1" u="sng" dirty="0" err="1">
                <a:latin typeface="Comic Sans MS" panose="030F0702030302020204" pitchFamily="66" charset="0"/>
              </a:rPr>
              <a:t>next</a:t>
            </a:r>
            <a:r>
              <a:rPr lang="es-CR" sz="3200" b="1" u="sng" dirty="0">
                <a:latin typeface="Comic Sans MS" panose="030F0702030302020204" pitchFamily="66" charset="0"/>
              </a:rPr>
              <a:t> to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school</a:t>
            </a:r>
            <a:r>
              <a:rPr lang="es-CR" sz="3200" dirty="0"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166362"/>
            <a:ext cx="3197226" cy="319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1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598"/>
            <a:ext cx="8229600" cy="868362"/>
          </a:xfrm>
        </p:spPr>
        <p:txBody>
          <a:bodyPr/>
          <a:lstStyle/>
          <a:p>
            <a:r>
              <a:rPr lang="es-SV" dirty="0">
                <a:latin typeface="Comic Sans MS" panose="030F0702030302020204" pitchFamily="66" charset="0"/>
              </a:rPr>
              <a:t>detrás</a:t>
            </a:r>
            <a:r>
              <a:rPr lang="en-US" dirty="0">
                <a:latin typeface="Comic Sans MS" panose="030F0702030302020204" pitchFamily="66" charset="0"/>
              </a:rPr>
              <a:t> 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398245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 casa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4500" y="251748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 </a:t>
            </a:r>
            <a:r>
              <a:rPr lang="en-US" sz="2400" dirty="0" err="1"/>
              <a:t>escuela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1054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Comic Sans MS" panose="030F0702030302020204" pitchFamily="66" charset="0"/>
              </a:rPr>
              <a:t>La escuela está </a:t>
            </a:r>
            <a:r>
              <a:rPr lang="es-CR" sz="3200" b="1" u="sng" dirty="0">
                <a:latin typeface="Comic Sans MS" panose="030F0702030302020204" pitchFamily="66" charset="0"/>
              </a:rPr>
              <a:t>detrás de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>
                <a:latin typeface="Comic Sans MS" panose="030F0702030302020204" pitchFamily="66" charset="0"/>
              </a:rPr>
              <a:t>la casa.</a:t>
            </a:r>
          </a:p>
          <a:p>
            <a:pPr algn="ctr"/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school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is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b="1" u="sng" dirty="0" err="1">
                <a:latin typeface="Comic Sans MS" panose="030F0702030302020204" pitchFamily="66" charset="0"/>
              </a:rPr>
              <a:t>behind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house</a:t>
            </a:r>
            <a:r>
              <a:rPr lang="es-CR" sz="32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72958"/>
            <a:ext cx="2971800" cy="2971800"/>
          </a:xfrm>
          <a:prstGeom prst="rect">
            <a:avLst/>
          </a:prstGeom>
        </p:spPr>
      </p:pic>
      <p:pic>
        <p:nvPicPr>
          <p:cNvPr id="1027" name="Picture 3" descr="C:\Users\Owner\AppData\Local\Microsoft\Windows\Temporary Internet Files\Content.IE5\BWZVT0Y0\MC90044173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96098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5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598"/>
            <a:ext cx="8229600" cy="868362"/>
          </a:xfrm>
        </p:spPr>
        <p:txBody>
          <a:bodyPr/>
          <a:lstStyle/>
          <a:p>
            <a:r>
              <a:rPr lang="es-SV" dirty="0">
                <a:latin typeface="Comic Sans MS" panose="030F0702030302020204" pitchFamily="66" charset="0"/>
              </a:rPr>
              <a:t>enfrente</a:t>
            </a:r>
            <a:r>
              <a:rPr lang="en-US" dirty="0">
                <a:latin typeface="Comic Sans MS" panose="030F0702030302020204" pitchFamily="66" charset="0"/>
              </a:rPr>
              <a:t> 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398245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 casa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4500" y="251748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 </a:t>
            </a:r>
            <a:r>
              <a:rPr lang="en-US" sz="2400" dirty="0" err="1"/>
              <a:t>escuela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260764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Comic Sans MS" panose="030F0702030302020204" pitchFamily="66" charset="0"/>
              </a:rPr>
              <a:t>La casa está </a:t>
            </a:r>
            <a:r>
              <a:rPr lang="es-CR" sz="3200" b="1" u="sng" dirty="0">
                <a:latin typeface="Comic Sans MS" panose="030F0702030302020204" pitchFamily="66" charset="0"/>
              </a:rPr>
              <a:t>enfrente de</a:t>
            </a:r>
            <a:r>
              <a:rPr lang="es-CR" sz="3200" b="1" dirty="0">
                <a:latin typeface="Comic Sans MS" panose="030F0702030302020204" pitchFamily="66" charset="0"/>
              </a:rPr>
              <a:t> </a:t>
            </a:r>
            <a:r>
              <a:rPr lang="es-CR" sz="3200" dirty="0">
                <a:latin typeface="Comic Sans MS" panose="030F0702030302020204" pitchFamily="66" charset="0"/>
              </a:rPr>
              <a:t>la escuela.</a:t>
            </a:r>
          </a:p>
          <a:p>
            <a:pPr algn="ctr"/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house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is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b="1" u="sng" dirty="0">
                <a:latin typeface="Comic Sans MS" panose="030F0702030302020204" pitchFamily="66" charset="0"/>
              </a:rPr>
              <a:t>in </a:t>
            </a:r>
            <a:r>
              <a:rPr lang="es-CR" sz="3200" b="1" u="sng" dirty="0" err="1">
                <a:latin typeface="Comic Sans MS" panose="030F0702030302020204" pitchFamily="66" charset="0"/>
              </a:rPr>
              <a:t>front</a:t>
            </a:r>
            <a:r>
              <a:rPr lang="es-CR" sz="3200" b="1" u="sng" dirty="0">
                <a:latin typeface="Comic Sans MS" panose="030F0702030302020204" pitchFamily="66" charset="0"/>
              </a:rPr>
              <a:t> of </a:t>
            </a:r>
            <a:r>
              <a:rPr lang="es-CR" sz="3200" dirty="0" err="1">
                <a:latin typeface="Comic Sans MS" panose="030F0702030302020204" pitchFamily="66" charset="0"/>
              </a:rPr>
              <a:t>the</a:t>
            </a:r>
            <a:r>
              <a:rPr lang="es-CR" sz="3200" dirty="0">
                <a:latin typeface="Comic Sans MS" panose="030F0702030302020204" pitchFamily="66" charset="0"/>
              </a:rPr>
              <a:t> </a:t>
            </a:r>
            <a:r>
              <a:rPr lang="es-CR" sz="3200" dirty="0" err="1">
                <a:latin typeface="Comic Sans MS" panose="030F0702030302020204" pitchFamily="66" charset="0"/>
              </a:rPr>
              <a:t>school</a:t>
            </a:r>
            <a:r>
              <a:rPr lang="es-CR" sz="3200" dirty="0"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272958"/>
            <a:ext cx="2971800" cy="2971800"/>
          </a:xfrm>
          <a:prstGeom prst="rect">
            <a:avLst/>
          </a:prstGeom>
        </p:spPr>
      </p:pic>
      <p:pic>
        <p:nvPicPr>
          <p:cNvPr id="1027" name="Picture 3" descr="C:\Users\Owner\AppData\Local\Microsoft\Windows\Temporary Internet Files\Content.IE5\BWZVT0Y0\MC90044173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96098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968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308"/>
            <a:ext cx="8229600" cy="868362"/>
          </a:xfrm>
        </p:spPr>
        <p:txBody>
          <a:bodyPr/>
          <a:lstStyle/>
          <a:p>
            <a:r>
              <a:rPr lang="es-SV" dirty="0" err="1">
                <a:latin typeface="Comic Sans MS" panose="030F0702030302020204" pitchFamily="66" charset="0"/>
              </a:rPr>
              <a:t>Community</a:t>
            </a:r>
            <a:r>
              <a:rPr lang="es-SV" dirty="0">
                <a:latin typeface="Comic Sans MS" panose="030F0702030302020204" pitchFamily="66" charset="0"/>
              </a:rPr>
              <a:t> </a:t>
            </a:r>
            <a:r>
              <a:rPr lang="es-SV" dirty="0" err="1">
                <a:latin typeface="Comic Sans MS" panose="030F0702030302020204" pitchFamily="66" charset="0"/>
              </a:rPr>
              <a:t>Sentences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14244"/>
            <a:ext cx="861060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Using your own community maps, write </a:t>
            </a:r>
            <a:r>
              <a:rPr lang="en-US" sz="2400" b="1" u="sng" dirty="0">
                <a:latin typeface="Comic Sans MS" panose="030F0702030302020204" pitchFamily="66" charset="0"/>
              </a:rPr>
              <a:t>seven complete Spanish sentences</a:t>
            </a:r>
            <a:r>
              <a:rPr lang="en-US" sz="2400" dirty="0">
                <a:latin typeface="Comic Sans MS" panose="030F0702030302020204" pitchFamily="66" charset="0"/>
              </a:rPr>
              <a:t> to describe where places are located on your map. Try to use at least 4 different prepositional phrases.  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DO" sz="2400" dirty="0">
                <a:latin typeface="Comic Sans MS" panose="030F0702030302020204" pitchFamily="66" charset="0"/>
              </a:rPr>
              <a:t>cerca de (</a:t>
            </a:r>
            <a:r>
              <a:rPr lang="es-DO" sz="2400" dirty="0" err="1">
                <a:latin typeface="Comic Sans MS" panose="030F0702030302020204" pitchFamily="66" charset="0"/>
              </a:rPr>
              <a:t>near</a:t>
            </a:r>
            <a:r>
              <a:rPr lang="es-DO" sz="2400" dirty="0">
                <a:latin typeface="Comic Sans MS" panose="030F0702030302020204" pitchFamily="66" charset="0"/>
              </a:rPr>
              <a:t>/</a:t>
            </a:r>
            <a:r>
              <a:rPr lang="es-DO" sz="2400" dirty="0" err="1">
                <a:latin typeface="Comic Sans MS" panose="030F0702030302020204" pitchFamily="66" charset="0"/>
              </a:rPr>
              <a:t>close</a:t>
            </a:r>
            <a:r>
              <a:rPr lang="es-DO" sz="2400" dirty="0">
                <a:latin typeface="Comic Sans MS" panose="030F0702030302020204" pitchFamily="66" charset="0"/>
              </a:rPr>
              <a:t> to)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DO" sz="2400" dirty="0">
                <a:latin typeface="Comic Sans MS" panose="030F0702030302020204" pitchFamily="66" charset="0"/>
              </a:rPr>
              <a:t>lejos de (</a:t>
            </a:r>
            <a:r>
              <a:rPr lang="es-DO" sz="2400" dirty="0" err="1">
                <a:latin typeface="Comic Sans MS" panose="030F0702030302020204" pitchFamily="66" charset="0"/>
              </a:rPr>
              <a:t>far</a:t>
            </a:r>
            <a:r>
              <a:rPr lang="es-DO" sz="2400" dirty="0">
                <a:latin typeface="Comic Sans MS" panose="030F0702030302020204" pitchFamily="66" charset="0"/>
              </a:rPr>
              <a:t> </a:t>
            </a:r>
            <a:r>
              <a:rPr lang="es-DO" sz="2400" dirty="0" err="1">
                <a:latin typeface="Comic Sans MS" panose="030F0702030302020204" pitchFamily="66" charset="0"/>
              </a:rPr>
              <a:t>from</a:t>
            </a:r>
            <a:r>
              <a:rPr lang="es-DO" sz="2400" dirty="0">
                <a:latin typeface="Comic Sans MS" panose="030F0702030302020204" pitchFamily="66" charset="0"/>
              </a:rPr>
              <a:t>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DO" sz="2400" dirty="0">
                <a:latin typeface="Comic Sans MS" panose="030F0702030302020204" pitchFamily="66" charset="0"/>
              </a:rPr>
              <a:t>derecha de (</a:t>
            </a:r>
            <a:r>
              <a:rPr lang="es-DO" sz="2400" dirty="0" err="1">
                <a:latin typeface="Comic Sans MS" panose="030F0702030302020204" pitchFamily="66" charset="0"/>
              </a:rPr>
              <a:t>right</a:t>
            </a:r>
            <a:r>
              <a:rPr lang="es-DO" sz="2400" dirty="0">
                <a:latin typeface="Comic Sans MS" panose="030F0702030302020204" pitchFamily="66" charset="0"/>
              </a:rPr>
              <a:t> of)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DO" sz="2400" dirty="0">
                <a:latin typeface="Comic Sans MS" panose="030F0702030302020204" pitchFamily="66" charset="0"/>
              </a:rPr>
              <a:t>izquierda de (</a:t>
            </a:r>
            <a:r>
              <a:rPr lang="es-DO" sz="2400" dirty="0" err="1">
                <a:latin typeface="Comic Sans MS" panose="030F0702030302020204" pitchFamily="66" charset="0"/>
              </a:rPr>
              <a:t>left</a:t>
            </a:r>
            <a:r>
              <a:rPr lang="es-DO" sz="2400" dirty="0">
                <a:latin typeface="Comic Sans MS" panose="030F0702030302020204" pitchFamily="66" charset="0"/>
              </a:rPr>
              <a:t> of)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DO" sz="2400" dirty="0">
                <a:latin typeface="Comic Sans MS" panose="030F0702030302020204" pitchFamily="66" charset="0"/>
              </a:rPr>
              <a:t>lado de (</a:t>
            </a:r>
            <a:r>
              <a:rPr lang="es-DO" sz="2400" dirty="0" err="1">
                <a:latin typeface="Comic Sans MS" panose="030F0702030302020204" pitchFamily="66" charset="0"/>
              </a:rPr>
              <a:t>next</a:t>
            </a:r>
            <a:r>
              <a:rPr lang="es-DO" sz="2400" dirty="0">
                <a:latin typeface="Comic Sans MS" panose="030F0702030302020204" pitchFamily="66" charset="0"/>
              </a:rPr>
              <a:t> to)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DO" sz="2400" dirty="0">
                <a:latin typeface="Comic Sans MS" panose="030F0702030302020204" pitchFamily="66" charset="0"/>
              </a:rPr>
              <a:t>detrás de (</a:t>
            </a:r>
            <a:r>
              <a:rPr lang="es-DO" sz="2400" dirty="0" err="1">
                <a:latin typeface="Comic Sans MS" panose="030F0702030302020204" pitchFamily="66" charset="0"/>
              </a:rPr>
              <a:t>behind</a:t>
            </a:r>
            <a:r>
              <a:rPr lang="es-DO" sz="2400" dirty="0">
                <a:latin typeface="Comic Sans MS" panose="030F0702030302020204" pitchFamily="66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DO" sz="2400" dirty="0">
                <a:latin typeface="Comic Sans MS" panose="030F0702030302020204" pitchFamily="66" charset="0"/>
              </a:rPr>
              <a:t>enfrente de (in </a:t>
            </a:r>
            <a:r>
              <a:rPr lang="es-DO" sz="2400" dirty="0" err="1">
                <a:latin typeface="Comic Sans MS" panose="030F0702030302020204" pitchFamily="66" charset="0"/>
              </a:rPr>
              <a:t>front</a:t>
            </a:r>
            <a:r>
              <a:rPr lang="es-DO" sz="2400" dirty="0">
                <a:latin typeface="Comic Sans MS" panose="030F0702030302020204" pitchFamily="66" charset="0"/>
              </a:rPr>
              <a:t> of)</a:t>
            </a:r>
          </a:p>
          <a:p>
            <a:pPr marL="914400" lvl="1" indent="-457200">
              <a:buFont typeface="+mj-lt"/>
              <a:buAutoNum type="arabicPeriod"/>
            </a:pPr>
            <a:endParaRPr lang="es-DO" sz="2400" dirty="0">
              <a:latin typeface="Comic Sans MS" panose="030F0702030302020204" pitchFamily="66" charset="0"/>
            </a:endParaRPr>
          </a:p>
          <a:p>
            <a:r>
              <a:rPr lang="en-US" sz="2400" b="1" u="sng" dirty="0">
                <a:latin typeface="Comic Sans MS" panose="030F0702030302020204" pitchFamily="66" charset="0"/>
              </a:rPr>
              <a:t>Example</a:t>
            </a:r>
            <a:r>
              <a:rPr lang="en-US" sz="2400" dirty="0">
                <a:latin typeface="Comic Sans MS" panose="030F0702030302020204" pitchFamily="66" charset="0"/>
              </a:rPr>
              <a:t>: El </a:t>
            </a:r>
            <a:r>
              <a:rPr lang="en-US" sz="2400" dirty="0" err="1">
                <a:latin typeface="Comic Sans MS" panose="030F0702030302020204" pitchFamily="66" charset="0"/>
              </a:rPr>
              <a:t>museo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s-DO" sz="2400" dirty="0">
                <a:latin typeface="Comic Sans MS" panose="030F0702030302020204" pitchFamily="66" charset="0"/>
              </a:rPr>
              <a:t>está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u="sng" dirty="0" err="1">
                <a:latin typeface="Comic Sans MS" panose="030F0702030302020204" pitchFamily="66" charset="0"/>
              </a:rPr>
              <a:t>derecha</a:t>
            </a:r>
            <a:r>
              <a:rPr lang="en-US" sz="2400" b="1" u="sng" dirty="0">
                <a:latin typeface="Comic Sans MS" panose="030F0702030302020204" pitchFamily="66" charset="0"/>
              </a:rPr>
              <a:t> de</a:t>
            </a:r>
            <a:r>
              <a:rPr lang="en-US" sz="2400" dirty="0">
                <a:latin typeface="Comic Sans MS" panose="030F0702030302020204" pitchFamily="66" charset="0"/>
              </a:rPr>
              <a:t> la </a:t>
            </a:r>
            <a:r>
              <a:rPr lang="en-US" sz="2400" dirty="0" err="1">
                <a:latin typeface="Comic Sans MS" panose="030F0702030302020204" pitchFamily="66" charset="0"/>
              </a:rPr>
              <a:t>biblioteca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              The museum is </a:t>
            </a:r>
            <a:r>
              <a:rPr lang="en-US" sz="2400" b="1" u="sng" dirty="0">
                <a:latin typeface="Comic Sans MS" panose="030F0702030302020204" pitchFamily="66" charset="0"/>
              </a:rPr>
              <a:t>right of</a:t>
            </a:r>
            <a:r>
              <a:rPr lang="en-US" sz="2400" dirty="0">
                <a:latin typeface="Comic Sans MS" panose="030F0702030302020204" pitchFamily="66" charset="0"/>
              </a:rPr>
              <a:t> the library.                  </a:t>
            </a:r>
          </a:p>
          <a:p>
            <a:pPr lvl="1"/>
            <a:endParaRPr lang="es-DO" sz="2400" dirty="0">
              <a:latin typeface="Comic Sans MS" panose="030F0702030302020204" pitchFamily="66" charset="0"/>
            </a:endParaRPr>
          </a:p>
          <a:p>
            <a:pPr lvl="1"/>
            <a:endParaRPr lang="es-DO" sz="2400" dirty="0">
              <a:latin typeface="Comic Sans MS" panose="030F0702030302020204" pitchFamily="66" charset="0"/>
            </a:endParaRPr>
          </a:p>
          <a:p>
            <a:pPr lvl="1"/>
            <a:endParaRPr lang="es-DO" sz="2400" dirty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7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262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Location Prepositional Phrases</vt:lpstr>
      <vt:lpstr>cerca de</vt:lpstr>
      <vt:lpstr>lejos de</vt:lpstr>
      <vt:lpstr>derecha de</vt:lpstr>
      <vt:lpstr>izquierda de</vt:lpstr>
      <vt:lpstr>lado de</vt:lpstr>
      <vt:lpstr>detrás de</vt:lpstr>
      <vt:lpstr>enfrente de</vt:lpstr>
      <vt:lpstr>Community Sentences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Prepositional Phrases</dc:title>
  <dc:creator>Owner</dc:creator>
  <cp:lastModifiedBy>Lisa Kortz</cp:lastModifiedBy>
  <cp:revision>25</cp:revision>
  <dcterms:created xsi:type="dcterms:W3CDTF">2014-12-01T02:27:30Z</dcterms:created>
  <dcterms:modified xsi:type="dcterms:W3CDTF">2020-04-14T17:59:53Z</dcterms:modified>
</cp:coreProperties>
</file>