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80" d="100"/>
          <a:sy n="80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DD400-66A0-452E-B08A-C6049CC21FD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E93A1-55F1-4321-A543-EE191C5DE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6006-59E2-4D83-8B6F-0C354DBE5E5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2EB6-42E3-4E6E-B378-797424754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6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6006-59E2-4D83-8B6F-0C354DBE5E5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2EB6-42E3-4E6E-B378-797424754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8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6006-59E2-4D83-8B6F-0C354DBE5E5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2EB6-42E3-4E6E-B378-797424754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6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6006-59E2-4D83-8B6F-0C354DBE5E5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2EB6-42E3-4E6E-B378-797424754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4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6006-59E2-4D83-8B6F-0C354DBE5E5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2EB6-42E3-4E6E-B378-797424754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7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6006-59E2-4D83-8B6F-0C354DBE5E5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2EB6-42E3-4E6E-B378-797424754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1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6006-59E2-4D83-8B6F-0C354DBE5E5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2EB6-42E3-4E6E-B378-797424754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9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6006-59E2-4D83-8B6F-0C354DBE5E5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2EB6-42E3-4E6E-B378-797424754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2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6006-59E2-4D83-8B6F-0C354DBE5E5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2EB6-42E3-4E6E-B378-797424754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7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6006-59E2-4D83-8B6F-0C354DBE5E5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2EB6-42E3-4E6E-B378-797424754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7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6006-59E2-4D83-8B6F-0C354DBE5E5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2EB6-42E3-4E6E-B378-797424754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5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D6006-59E2-4D83-8B6F-0C354DBE5E5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2EB6-42E3-4E6E-B378-797424754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6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>
                <a:latin typeface="Cosmic sams"/>
              </a:rPr>
              <a:t>La comida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Comic Sans MS" panose="030F0702030302020204" pitchFamily="66" charset="0"/>
              </a:rPr>
              <a:t>(Food)</a:t>
            </a:r>
          </a:p>
        </p:txBody>
      </p:sp>
    </p:spTree>
    <p:extLst>
      <p:ext uri="{BB962C8B-B14F-4D97-AF65-F5344CB8AC3E}">
        <p14:creationId xmlns:p14="http://schemas.microsoft.com/office/powerpoint/2010/main" val="121818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latin typeface="Comic Sans MS" panose="030F0702030302020204" pitchFamily="66" charset="0"/>
              </a:rPr>
              <a:t>Los productos </a:t>
            </a:r>
            <a:r>
              <a:rPr lang="es-AR" b="1" dirty="0" err="1">
                <a:latin typeface="Comic Sans MS" panose="030F0702030302020204" pitchFamily="66" charset="0"/>
              </a:rPr>
              <a:t>lacteos</a:t>
            </a:r>
            <a:endParaRPr lang="es-AR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Owner\AppData\Local\Microsoft\Windows\Temporary Internet Files\Content.IE5\E4CYNBPJ\MC900215775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2325232" cy="2157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wner\AppData\Local\Microsoft\Windows\Temporary Internet Files\Content.IE5\GRRW01SD\MC90044175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5479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wner\AppData\Local\Microsoft\Windows\Temporary Internet Files\Content.IE5\81UVFZT3\MC9004119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52800"/>
            <a:ext cx="2663682" cy="243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3853934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el </a:t>
            </a:r>
            <a:r>
              <a:rPr lang="en-US" sz="2800" dirty="0" err="1">
                <a:latin typeface="Comic Sans MS" panose="030F0702030302020204" pitchFamily="66" charset="0"/>
              </a:rPr>
              <a:t>queso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5943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el </a:t>
            </a:r>
            <a:r>
              <a:rPr lang="en-US" sz="2800" dirty="0" err="1">
                <a:latin typeface="Comic Sans MS" panose="030F0702030302020204" pitchFamily="66" charset="0"/>
              </a:rPr>
              <a:t>yogur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7608" y="3738461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la </a:t>
            </a:r>
            <a:r>
              <a:rPr lang="en-US" sz="2800" dirty="0" err="1">
                <a:latin typeface="Comic Sans MS" panose="030F0702030302020204" pitchFamily="66" charset="0"/>
              </a:rPr>
              <a:t>leche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092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latin typeface="Comic Sans MS" panose="030F0702030302020204" pitchFamily="66" charset="0"/>
              </a:rPr>
              <a:t>Las carnes y las proteínas</a:t>
            </a:r>
          </a:p>
        </p:txBody>
      </p:sp>
      <p:pic>
        <p:nvPicPr>
          <p:cNvPr id="2054" name="Picture 6" descr="C:\Users\Owner\AppData\Local\Microsoft\Windows\Temporary Internet Files\Content.IE5\81UVFZT3\MC9002155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1"/>
            <a:ext cx="2781300" cy="211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Owner\AppData\Local\Microsoft\Windows\Temporary Internet Files\Content.IE5\81UVFZT3\MC90014962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00200"/>
            <a:ext cx="2649648" cy="148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Owner\AppData\Local\Microsoft\Windows\Temporary Internet Files\Content.IE5\GRRW01SD\MC9002153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5" y="4125686"/>
            <a:ext cx="2249404" cy="158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Owner\AppData\Local\Microsoft\Windows\Temporary Internet Files\Content.IE5\3AQ4BPLP\MC9002642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871" y="4330473"/>
            <a:ext cx="2286000" cy="153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657350" y="3484602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el </a:t>
            </a:r>
            <a:r>
              <a:rPr lang="en-US" sz="2800" dirty="0" err="1">
                <a:latin typeface="Comic Sans MS" panose="030F0702030302020204" pitchFamily="66" charset="0"/>
              </a:rPr>
              <a:t>pollo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55271" y="5975513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la </a:t>
            </a:r>
            <a:r>
              <a:rPr lang="en-US" sz="2800" dirty="0" err="1">
                <a:latin typeface="Comic Sans MS" panose="030F0702030302020204" pitchFamily="66" charset="0"/>
              </a:rPr>
              <a:t>hamburguesa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18309" y="3089495"/>
            <a:ext cx="2060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el </a:t>
            </a:r>
            <a:r>
              <a:rPr lang="en-US" sz="2800" dirty="0" err="1">
                <a:latin typeface="Comic Sans MS" panose="030F0702030302020204" pitchFamily="66" charset="0"/>
              </a:rPr>
              <a:t>pescado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6775" y="5913481"/>
            <a:ext cx="2130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los frijoles</a:t>
            </a:r>
          </a:p>
        </p:txBody>
      </p:sp>
    </p:spTree>
    <p:extLst>
      <p:ext uri="{BB962C8B-B14F-4D97-AF65-F5344CB8AC3E}">
        <p14:creationId xmlns:p14="http://schemas.microsoft.com/office/powerpoint/2010/main" val="3929830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Las </a:t>
            </a:r>
            <a:r>
              <a:rPr lang="en-US" b="1" dirty="0" err="1">
                <a:latin typeface="Comic Sans MS" panose="030F0702030302020204" pitchFamily="66" charset="0"/>
              </a:rPr>
              <a:t>frutas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4025" y="-2473325"/>
            <a:ext cx="1127971" cy="213223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C:\Users\Owner\AppData\Local\Microsoft\Windows\Temporary Internet Files\Content.IE5\GRRW01SD\MC90044170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5738" y="-1624012"/>
            <a:ext cx="1292352" cy="129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Owner\AppData\Local\Microsoft\Windows\Temporary Internet Files\Content.IE5\RHDECN2T\MC9003000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25" y="-1246187"/>
            <a:ext cx="791267" cy="85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Owner\AppData\Local\Microsoft\Windows\Temporary Internet Files\Content.IE5\81UVFZT3\MC910216978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912" y="-4648200"/>
            <a:ext cx="3890518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Owner\AppData\Local\Microsoft\Windows\Temporary Internet Files\Content.IE5\81UVFZT3\MC910216978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72205"/>
            <a:ext cx="2068512" cy="214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Owner\AppData\Local\Microsoft\Windows\Temporary Internet Files\Content.IE5\81UVFZT3\MC90021535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316" y="685801"/>
            <a:ext cx="1785702" cy="252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Owner\AppData\Local\Microsoft\Windows\Temporary Internet Files\Content.IE5\3AQ4BPLP\MC90004784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940" y="2418076"/>
            <a:ext cx="1952943" cy="235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Users\Owner\AppData\Local\Microsoft\Windows\Temporary Internet Files\Content.IE5\BWZVT0Y0\MC900436894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62400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05439" y="3267034"/>
            <a:ext cx="2155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la </a:t>
            </a:r>
            <a:r>
              <a:rPr lang="en-US" sz="2800" dirty="0" err="1">
                <a:latin typeface="Comic Sans MS" panose="030F0702030302020204" pitchFamily="66" charset="0"/>
              </a:rPr>
              <a:t>manzana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5125637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mic Sans MS" panose="030F0702030302020204" pitchFamily="66" charset="0"/>
              </a:rPr>
              <a:t>las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uvas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31877" y="3281126"/>
            <a:ext cx="2121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el </a:t>
            </a:r>
            <a:r>
              <a:rPr lang="es-AR" sz="2800" dirty="0">
                <a:latin typeface="Comic Sans MS" panose="030F0702030302020204" pitchFamily="66" charset="0"/>
              </a:rPr>
              <a:t>plátano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42552" y="6057900"/>
            <a:ext cx="2038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la </a:t>
            </a:r>
            <a:r>
              <a:rPr lang="en-US" sz="2800" dirty="0" err="1">
                <a:latin typeface="Comic Sans MS" panose="030F0702030302020204" pitchFamily="66" charset="0"/>
              </a:rPr>
              <a:t>naranja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09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2" y="266010"/>
            <a:ext cx="8229600" cy="1143000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Los </a:t>
            </a:r>
            <a:r>
              <a:rPr lang="en-US" b="1" dirty="0" err="1">
                <a:latin typeface="Comic Sans MS" panose="030F0702030302020204" pitchFamily="66" charset="0"/>
              </a:rPr>
              <a:t>vegetales</a:t>
            </a:r>
            <a:endParaRPr lang="en-US" b="1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Owner\AppData\Local\Microsoft\Windows\Temporary Internet Files\Content.IE5\RHDECN2T\MC900142115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64950" y="1724655"/>
            <a:ext cx="1186754" cy="384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Owner\AppData\Local\Microsoft\Windows\Temporary Internet Files\Content.IE5\E1D1ACX8\MC9002508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067506"/>
            <a:ext cx="2330512" cy="206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5681990"/>
            <a:ext cx="222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la </a:t>
            </a:r>
            <a:r>
              <a:rPr lang="en-US" sz="2800" dirty="0" err="1">
                <a:latin typeface="Comic Sans MS" panose="030F0702030302020204" pitchFamily="66" charset="0"/>
              </a:rPr>
              <a:t>zanahoria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38824" y="3282804"/>
            <a:ext cx="1927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la </a:t>
            </a:r>
            <a:r>
              <a:rPr lang="en-US" sz="2800" dirty="0" err="1">
                <a:latin typeface="Comic Sans MS" panose="030F0702030302020204" pitchFamily="66" charset="0"/>
              </a:rPr>
              <a:t>lechuga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Owner\AppData\Local\Microsoft\Windows\Temporary Internet Files\Content.IE5\3AQ4BPLP\MC90033128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195" y="2745798"/>
            <a:ext cx="2269402" cy="18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21225" y="4811527"/>
            <a:ext cx="206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mic Sans MS" panose="030F0702030302020204" pitchFamily="66" charset="0"/>
              </a:rPr>
              <a:t>las</a:t>
            </a:r>
            <a:r>
              <a:rPr lang="en-US" sz="2800" dirty="0">
                <a:latin typeface="Comic Sans MS" panose="030F0702030302020204" pitchFamily="66" charset="0"/>
              </a:rPr>
              <a:t> papas</a:t>
            </a:r>
          </a:p>
        </p:txBody>
      </p:sp>
      <p:pic>
        <p:nvPicPr>
          <p:cNvPr id="1027" name="Picture 3" descr="C:\Users\Owner\AppData\Local\Microsoft\Windows\Temporary Internet Files\Content.IE5\RHDECN2T\MC900436357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456" y="3645932"/>
            <a:ext cx="2297668" cy="229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438824" y="6024892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el </a:t>
            </a:r>
            <a:r>
              <a:rPr lang="es-MX" sz="2800" dirty="0">
                <a:latin typeface="Comic Sans MS" panose="030F0702030302020204" pitchFamily="66" charset="0"/>
              </a:rPr>
              <a:t>maíz</a:t>
            </a:r>
          </a:p>
        </p:txBody>
      </p:sp>
    </p:spTree>
    <p:extLst>
      <p:ext uri="{BB962C8B-B14F-4D97-AF65-F5344CB8AC3E}">
        <p14:creationId xmlns:p14="http://schemas.microsoft.com/office/powerpoint/2010/main" val="3249348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Los </a:t>
            </a:r>
            <a:r>
              <a:rPr lang="en-US" b="1" dirty="0" err="1">
                <a:latin typeface="Comic Sans MS" panose="030F0702030302020204" pitchFamily="66" charset="0"/>
              </a:rPr>
              <a:t>granos</a:t>
            </a:r>
            <a:endParaRPr lang="en-US" b="1" dirty="0">
              <a:latin typeface="Comic Sans MS" panose="030F0702030302020204" pitchFamily="66" charset="0"/>
            </a:endParaRPr>
          </a:p>
        </p:txBody>
      </p:sp>
      <p:pic>
        <p:nvPicPr>
          <p:cNvPr id="6151" name="Picture 7" descr="C:\Users\Owner\AppData\Local\Microsoft\Windows\Temporary Internet Files\Content.IE5\BWZVT0Y0\MC90044177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49374"/>
            <a:ext cx="2599442" cy="259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C:\Users\Owner\AppData\Local\Microsoft\Windows\Temporary Internet Files\Content.IE5\0QT359X4\MC90021578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52006"/>
            <a:ext cx="2621808" cy="213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C:\Users\Owner\AppData\Local\Microsoft\Windows\Temporary Internet Files\Content.IE5\E4CYNBPJ\MC9002902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77" y="3247796"/>
            <a:ext cx="3568645" cy="242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073177" y="3766957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el pan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77000" y="3579484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el </a:t>
            </a:r>
            <a:r>
              <a:rPr lang="en-US" sz="2800" dirty="0" err="1">
                <a:latin typeface="Comic Sans MS" panose="030F0702030302020204" pitchFamily="66" charset="0"/>
              </a:rPr>
              <a:t>arroz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1004" y="5796719"/>
            <a:ext cx="2209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el cereal</a:t>
            </a:r>
          </a:p>
        </p:txBody>
      </p:sp>
    </p:spTree>
    <p:extLst>
      <p:ext uri="{BB962C8B-B14F-4D97-AF65-F5344CB8AC3E}">
        <p14:creationId xmlns:p14="http://schemas.microsoft.com/office/powerpoint/2010/main" val="2149009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El </a:t>
            </a:r>
            <a:r>
              <a:rPr lang="en-US" b="1" dirty="0" err="1">
                <a:latin typeface="Comic Sans MS" panose="030F0702030302020204" pitchFamily="66" charset="0"/>
              </a:rPr>
              <a:t>postre</a:t>
            </a:r>
            <a:r>
              <a:rPr lang="en-US" b="1" dirty="0">
                <a:latin typeface="Comic Sans MS" panose="030F0702030302020204" pitchFamily="66" charset="0"/>
              </a:rPr>
              <a:t> y la comida especial</a:t>
            </a:r>
          </a:p>
        </p:txBody>
      </p:sp>
      <p:pic>
        <p:nvPicPr>
          <p:cNvPr id="4099" name="Picture 3" descr="C:\Users\Owner\AppData\Local\Microsoft\Windows\Temporary Internet Files\Content.IE5\E1D1ACX8\MC90043639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272900"/>
            <a:ext cx="1597706" cy="203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Owner\AppData\Local\Microsoft\Windows\Temporary Internet Files\Content.IE5\GRRW01SD\MC90043976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233" y="97099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Owner\AppData\Local\Microsoft\Windows\Temporary Internet Files\Content.IE5\BWZVT0Y0\MC90001332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56" y="3841752"/>
            <a:ext cx="1238250" cy="2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C:\Users\Owner\AppData\Local\Microsoft\Windows\Temporary Internet Files\Content.IE5\3AQ4BPLP\MC90004872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986" y="4047807"/>
            <a:ext cx="1753414" cy="222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14203" y="3374784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la </a:t>
            </a:r>
            <a:r>
              <a:rPr lang="en-US" sz="2800" dirty="0" err="1">
                <a:latin typeface="Comic Sans MS" panose="030F0702030302020204" pitchFamily="66" charset="0"/>
              </a:rPr>
              <a:t>torta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9136" y="6204466"/>
            <a:ext cx="1874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el </a:t>
            </a:r>
            <a:r>
              <a:rPr lang="en-US" sz="2800" dirty="0" err="1">
                <a:latin typeface="Comic Sans MS" panose="030F0702030302020204" pitchFamily="66" charset="0"/>
              </a:rPr>
              <a:t>helado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03233" y="3359475"/>
            <a:ext cx="2557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la </a:t>
            </a:r>
            <a:r>
              <a:rPr lang="es-AR" sz="2800" dirty="0">
                <a:latin typeface="Comic Sans MS" panose="030F0702030302020204" pitchFamily="66" charset="0"/>
              </a:rPr>
              <a:t>magdalena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51986" y="3359475"/>
            <a:ext cx="2110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la </a:t>
            </a:r>
            <a:r>
              <a:rPr lang="en-US" sz="2800" dirty="0" err="1">
                <a:latin typeface="Comic Sans MS" panose="030F0702030302020204" pitchFamily="66" charset="0"/>
              </a:rPr>
              <a:t>galleta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08855" y="6204466"/>
            <a:ext cx="2782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mic Sans MS" panose="030F0702030302020204" pitchFamily="66" charset="0"/>
              </a:rPr>
              <a:t>las</a:t>
            </a:r>
            <a:r>
              <a:rPr lang="en-US" sz="2800" dirty="0">
                <a:latin typeface="Comic Sans MS" panose="030F0702030302020204" pitchFamily="66" charset="0"/>
              </a:rPr>
              <a:t> papas </a:t>
            </a:r>
            <a:r>
              <a:rPr lang="en-US" sz="2800" dirty="0" err="1">
                <a:latin typeface="Comic Sans MS" panose="030F0702030302020204" pitchFamily="66" charset="0"/>
              </a:rPr>
              <a:t>fritas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8680" y="6204466"/>
            <a:ext cx="2146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el </a:t>
            </a:r>
            <a:r>
              <a:rPr lang="en-US" sz="2800" dirty="0" err="1">
                <a:latin typeface="Comic Sans MS" panose="030F0702030302020204" pitchFamily="66" charset="0"/>
              </a:rPr>
              <a:t>refresco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 descr="Soda &lt;strong&gt;clip art&lt;/strong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047807"/>
            <a:ext cx="1341120" cy="2070847"/>
          </a:xfrm>
          <a:prstGeom prst="rect">
            <a:avLst/>
          </a:prstGeom>
        </p:spPr>
      </p:pic>
      <p:pic>
        <p:nvPicPr>
          <p:cNvPr id="4" name="Picture 3" descr="digital &lt;strong&gt;cookie&lt;/strong&gt; by Stephanie-inlove on DeviantArt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860" y="1172620"/>
            <a:ext cx="2197219" cy="218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69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Cultural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El </a:t>
            </a:r>
            <a:r>
              <a:rPr lang="en-US" b="1" dirty="0" err="1">
                <a:latin typeface="Comic Sans MS" panose="030F0702030302020204" pitchFamily="66" charset="0"/>
              </a:rPr>
              <a:t>desayuno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(breakfast) is usually light and served between 7:00 A.M. and 9:00 A.M.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 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El </a:t>
            </a:r>
            <a:r>
              <a:rPr lang="en-US" b="1" dirty="0" err="1">
                <a:latin typeface="Comic Sans MS" panose="030F0702030302020204" pitchFamily="66" charset="0"/>
              </a:rPr>
              <a:t>almuerzo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(lunch) is the biggest meal of the day and is eaten generally between 12:00 P.M. and 2:00 P.M. The people usually have a full meal consisting of soup, meat, vegetables, salad, and dessert.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51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Cultural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La </a:t>
            </a:r>
            <a:r>
              <a:rPr lang="en-US" b="1" dirty="0" err="1">
                <a:latin typeface="Comic Sans MS" panose="030F0702030302020204" pitchFamily="66" charset="0"/>
              </a:rPr>
              <a:t>cena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(dinner) is not usually eaten earlier than 7:00 P.M.  and often not until 9:00 P.M. or 10:00 P.M.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 </a:t>
            </a:r>
          </a:p>
          <a:p>
            <a:r>
              <a:rPr lang="en-US" dirty="0">
                <a:latin typeface="Comic Sans MS" panose="030F0702030302020204" pitchFamily="66" charset="0"/>
              </a:rPr>
              <a:t>To fill the large gap of time between the meals of lunch and supper, a late afternoon snack called </a:t>
            </a:r>
            <a:r>
              <a:rPr lang="en-US" b="1" dirty="0">
                <a:latin typeface="Comic Sans MS" panose="030F0702030302020204" pitchFamily="66" charset="0"/>
              </a:rPr>
              <a:t>la </a:t>
            </a:r>
            <a:r>
              <a:rPr lang="en-US" b="1" dirty="0" err="1">
                <a:latin typeface="Comic Sans MS" panose="030F0702030302020204" pitchFamily="66" charset="0"/>
              </a:rPr>
              <a:t>merienda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was devised. 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07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206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Cosmic sams</vt:lpstr>
      <vt:lpstr>Office Theme</vt:lpstr>
      <vt:lpstr>La comida</vt:lpstr>
      <vt:lpstr>Los productos lacteos</vt:lpstr>
      <vt:lpstr>Las carnes y las proteínas</vt:lpstr>
      <vt:lpstr>Las frutas</vt:lpstr>
      <vt:lpstr>Los vegetales</vt:lpstr>
      <vt:lpstr>Los granos</vt:lpstr>
      <vt:lpstr>El postre y la comida especial</vt:lpstr>
      <vt:lpstr>Cultural Facts</vt:lpstr>
      <vt:lpstr>Cultural Facts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comida</dc:title>
  <dc:creator>Owner</dc:creator>
  <cp:lastModifiedBy>Lisa Kortz</cp:lastModifiedBy>
  <cp:revision>36</cp:revision>
  <dcterms:created xsi:type="dcterms:W3CDTF">2014-11-24T03:37:47Z</dcterms:created>
  <dcterms:modified xsi:type="dcterms:W3CDTF">2020-03-29T02:50:16Z</dcterms:modified>
</cp:coreProperties>
</file>