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71" r:id="rId11"/>
    <p:sldId id="264" r:id="rId12"/>
    <p:sldId id="266" r:id="rId13"/>
    <p:sldId id="267" r:id="rId14"/>
    <p:sldId id="268" r:id="rId15"/>
    <p:sldId id="272" r:id="rId16"/>
    <p:sldId id="273" r:id="rId17"/>
    <p:sldId id="274" r:id="rId18"/>
    <p:sldId id="275" r:id="rId19"/>
    <p:sldId id="269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5" autoAdjust="0"/>
    <p:restoredTop sz="94660"/>
  </p:normalViewPr>
  <p:slideViewPr>
    <p:cSldViewPr>
      <p:cViewPr varScale="1">
        <p:scale>
          <a:sx n="80" d="100"/>
          <a:sy n="80" d="100"/>
        </p:scale>
        <p:origin x="112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5FD1-C135-4C9D-AE87-F97E7134B9DE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E6A3-A687-4919-9762-563ECE89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18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5FD1-C135-4C9D-AE87-F97E7134B9DE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E6A3-A687-4919-9762-563ECE89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81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5FD1-C135-4C9D-AE87-F97E7134B9DE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E6A3-A687-4919-9762-563ECE89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849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5FD1-C135-4C9D-AE87-F97E7134B9DE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E6A3-A687-4919-9762-563ECE89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105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5FD1-C135-4C9D-AE87-F97E7134B9DE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E6A3-A687-4919-9762-563ECE89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05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5FD1-C135-4C9D-AE87-F97E7134B9DE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E6A3-A687-4919-9762-563ECE89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8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5FD1-C135-4C9D-AE87-F97E7134B9DE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E6A3-A687-4919-9762-563ECE89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98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5FD1-C135-4C9D-AE87-F97E7134B9DE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E6A3-A687-4919-9762-563ECE89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236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5FD1-C135-4C9D-AE87-F97E7134B9DE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E6A3-A687-4919-9762-563ECE89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8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5FD1-C135-4C9D-AE87-F97E7134B9DE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E6A3-A687-4919-9762-563ECE89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05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B5FD1-C135-4C9D-AE87-F97E7134B9DE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E6A3-A687-4919-9762-563ECE89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00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B5FD1-C135-4C9D-AE87-F97E7134B9DE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1E6A3-A687-4919-9762-563ECE89C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949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7519"/>
            <a:ext cx="7772400" cy="1274082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La </a:t>
            </a:r>
            <a:r>
              <a:rPr lang="en-US" dirty="0" err="1">
                <a:latin typeface="Comic Sans MS" panose="030F0702030302020204" pitchFamily="66" charset="0"/>
              </a:rPr>
              <a:t>familia</a:t>
            </a:r>
            <a:r>
              <a:rPr lang="en-US" dirty="0">
                <a:latin typeface="Comic Sans MS" panose="030F0702030302020204" pitchFamily="66" charset="0"/>
              </a:rPr>
              <a:t> = Family</a:t>
            </a:r>
          </a:p>
        </p:txBody>
      </p:sp>
      <p:pic>
        <p:nvPicPr>
          <p:cNvPr id="1028" name="Picture 4" descr="http://3.bp.blogspot.com/-fYW3Ff9AozQ/UsjF7-QzqmI/AAAAAAAAC9g/O1RDgtseG68/s1600/family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00200"/>
            <a:ext cx="5654261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881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0575" y="228600"/>
            <a:ext cx="7772400" cy="990600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la </a:t>
            </a:r>
            <a:r>
              <a:rPr lang="en-US" dirty="0" err="1">
                <a:latin typeface="Comic Sans MS" panose="030F0702030302020204" pitchFamily="66" charset="0"/>
              </a:rPr>
              <a:t>abuela</a:t>
            </a:r>
            <a:r>
              <a:rPr lang="en-US" dirty="0">
                <a:latin typeface="Comic Sans MS" panose="030F0702030302020204" pitchFamily="66" charset="0"/>
              </a:rPr>
              <a:t> = grandma</a:t>
            </a:r>
          </a:p>
        </p:txBody>
      </p:sp>
      <p:pic>
        <p:nvPicPr>
          <p:cNvPr id="15362" name="Picture 2" descr="http://images.clipartpanda.com/great-grandmother-clipart-grandparent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295400"/>
            <a:ext cx="4810125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Down Arrow 6"/>
          <p:cNvSpPr/>
          <p:nvPr/>
        </p:nvSpPr>
        <p:spPr>
          <a:xfrm rot="16200000">
            <a:off x="1216939" y="1984368"/>
            <a:ext cx="654944" cy="14106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98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0886"/>
            <a:ext cx="7772400" cy="990600"/>
          </a:xfrm>
        </p:spPr>
        <p:txBody>
          <a:bodyPr/>
          <a:lstStyle/>
          <a:p>
            <a:r>
              <a:rPr lang="es-MX" dirty="0">
                <a:latin typeface="Comic Sans MS" panose="030F0702030302020204" pitchFamily="66" charset="0"/>
              </a:rPr>
              <a:t>el tío = </a:t>
            </a:r>
            <a:r>
              <a:rPr lang="es-MX" dirty="0" err="1">
                <a:latin typeface="Comic Sans MS" panose="030F0702030302020204" pitchFamily="66" charset="0"/>
              </a:rPr>
              <a:t>uncle</a:t>
            </a:r>
            <a:endParaRPr lang="es-MX" dirty="0">
              <a:latin typeface="Comic Sans MS" panose="030F0702030302020204" pitchFamily="66" charset="0"/>
            </a:endParaRPr>
          </a:p>
        </p:txBody>
      </p:sp>
      <p:pic>
        <p:nvPicPr>
          <p:cNvPr id="9222" name="Picture 6" descr="http://images.all-free-download.com/images/graphiclarge/family_vector_2662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0"/>
            <a:ext cx="6033368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Down Arrow 7"/>
          <p:cNvSpPr/>
          <p:nvPr/>
        </p:nvSpPr>
        <p:spPr>
          <a:xfrm rot="2783840">
            <a:off x="5819309" y="932646"/>
            <a:ext cx="654944" cy="14106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17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0886"/>
            <a:ext cx="7772400" cy="990600"/>
          </a:xfrm>
        </p:spPr>
        <p:txBody>
          <a:bodyPr/>
          <a:lstStyle/>
          <a:p>
            <a:r>
              <a:rPr lang="es-MX" dirty="0">
                <a:latin typeface="Comic Sans MS" panose="030F0702030302020204" pitchFamily="66" charset="0"/>
              </a:rPr>
              <a:t>la tía = </a:t>
            </a:r>
            <a:r>
              <a:rPr lang="es-MX" dirty="0" err="1">
                <a:latin typeface="Comic Sans MS" panose="030F0702030302020204" pitchFamily="66" charset="0"/>
              </a:rPr>
              <a:t>aunt</a:t>
            </a:r>
            <a:endParaRPr lang="es-MX" dirty="0">
              <a:latin typeface="Comic Sans MS" panose="030F0702030302020204" pitchFamily="66" charset="0"/>
            </a:endParaRPr>
          </a:p>
        </p:txBody>
      </p:sp>
      <p:pic>
        <p:nvPicPr>
          <p:cNvPr id="9222" name="Picture 6" descr="http://images.all-free-download.com/images/graphiclarge/family_vector_2662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0"/>
            <a:ext cx="6033368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Down Arrow 7"/>
          <p:cNvSpPr/>
          <p:nvPr/>
        </p:nvSpPr>
        <p:spPr>
          <a:xfrm rot="19110557">
            <a:off x="2594888" y="818695"/>
            <a:ext cx="654944" cy="14106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0886"/>
            <a:ext cx="7772400" cy="990600"/>
          </a:xfrm>
        </p:spPr>
        <p:txBody>
          <a:bodyPr/>
          <a:lstStyle/>
          <a:p>
            <a:r>
              <a:rPr lang="es-MX" dirty="0">
                <a:latin typeface="Comic Sans MS" panose="030F0702030302020204" pitchFamily="66" charset="0"/>
              </a:rPr>
              <a:t>el primo = </a:t>
            </a:r>
            <a:r>
              <a:rPr lang="es-MX" dirty="0" err="1">
                <a:latin typeface="Comic Sans MS" panose="030F0702030302020204" pitchFamily="66" charset="0"/>
              </a:rPr>
              <a:t>cousin</a:t>
            </a:r>
            <a:r>
              <a:rPr lang="es-MX" dirty="0">
                <a:latin typeface="Comic Sans MS" panose="030F0702030302020204" pitchFamily="66" charset="0"/>
              </a:rPr>
              <a:t> (</a:t>
            </a:r>
            <a:r>
              <a:rPr lang="es-MX" dirty="0" err="1">
                <a:latin typeface="Comic Sans MS" panose="030F0702030302020204" pitchFamily="66" charset="0"/>
              </a:rPr>
              <a:t>male</a:t>
            </a:r>
            <a:r>
              <a:rPr lang="es-MX" dirty="0">
                <a:latin typeface="Comic Sans MS" panose="030F0702030302020204" pitchFamily="66" charset="0"/>
              </a:rPr>
              <a:t>)</a:t>
            </a:r>
          </a:p>
        </p:txBody>
      </p:sp>
      <p:pic>
        <p:nvPicPr>
          <p:cNvPr id="9222" name="Picture 6" descr="http://images.all-free-download.com/images/graphiclarge/family_vector_2662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0"/>
            <a:ext cx="6033368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Down Arrow 7"/>
          <p:cNvSpPr/>
          <p:nvPr/>
        </p:nvSpPr>
        <p:spPr>
          <a:xfrm rot="19110557">
            <a:off x="1756688" y="2097364"/>
            <a:ext cx="654944" cy="14106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21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0886"/>
            <a:ext cx="7772400" cy="990600"/>
          </a:xfrm>
        </p:spPr>
        <p:txBody>
          <a:bodyPr/>
          <a:lstStyle/>
          <a:p>
            <a:r>
              <a:rPr lang="es-MX" dirty="0">
                <a:latin typeface="Comic Sans MS" panose="030F0702030302020204" pitchFamily="66" charset="0"/>
              </a:rPr>
              <a:t>la prima = </a:t>
            </a:r>
            <a:r>
              <a:rPr lang="es-MX" dirty="0" err="1">
                <a:latin typeface="Comic Sans MS" panose="030F0702030302020204" pitchFamily="66" charset="0"/>
              </a:rPr>
              <a:t>cousin</a:t>
            </a:r>
            <a:r>
              <a:rPr lang="es-MX" dirty="0">
                <a:latin typeface="Comic Sans MS" panose="030F0702030302020204" pitchFamily="66" charset="0"/>
              </a:rPr>
              <a:t> (</a:t>
            </a:r>
            <a:r>
              <a:rPr lang="es-MX" dirty="0" err="1">
                <a:latin typeface="Comic Sans MS" panose="030F0702030302020204" pitchFamily="66" charset="0"/>
              </a:rPr>
              <a:t>female</a:t>
            </a:r>
            <a:r>
              <a:rPr lang="es-MX" dirty="0">
                <a:latin typeface="Comic Sans MS" panose="030F0702030302020204" pitchFamily="66" charset="0"/>
              </a:rPr>
              <a:t>)</a:t>
            </a:r>
          </a:p>
        </p:txBody>
      </p:sp>
      <p:pic>
        <p:nvPicPr>
          <p:cNvPr id="9222" name="Picture 6" descr="http://images.all-free-download.com/images/graphiclarge/family_vector_2662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0"/>
            <a:ext cx="6033368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Down Arrow 7"/>
          <p:cNvSpPr/>
          <p:nvPr/>
        </p:nvSpPr>
        <p:spPr>
          <a:xfrm rot="2741484">
            <a:off x="7187781" y="2002901"/>
            <a:ext cx="654944" cy="14106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90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0886"/>
            <a:ext cx="7772400" cy="990600"/>
          </a:xfrm>
        </p:spPr>
        <p:txBody>
          <a:bodyPr>
            <a:normAutofit/>
          </a:bodyPr>
          <a:lstStyle/>
          <a:p>
            <a:r>
              <a:rPr lang="es-MX" dirty="0">
                <a:latin typeface="Comic Sans MS" panose="030F0702030302020204" pitchFamily="66" charset="0"/>
              </a:rPr>
              <a:t>el padrastro = </a:t>
            </a:r>
            <a:r>
              <a:rPr lang="en-US" dirty="0">
                <a:latin typeface="Comic Sans MS" panose="030F0702030302020204" pitchFamily="66" charset="0"/>
              </a:rPr>
              <a:t>stepdad</a:t>
            </a:r>
          </a:p>
        </p:txBody>
      </p:sp>
      <p:pic>
        <p:nvPicPr>
          <p:cNvPr id="16392" name="Picture 8" descr="http://www.orianit.edu-negev.gov.il/ronit/sites/homepage/chetzronit/Images/B9Z_FAMILY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69088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own Arrow 8"/>
          <p:cNvSpPr/>
          <p:nvPr/>
        </p:nvSpPr>
        <p:spPr>
          <a:xfrm rot="16200000">
            <a:off x="1139832" y="1146168"/>
            <a:ext cx="654944" cy="14106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070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0886"/>
            <a:ext cx="7772400" cy="990600"/>
          </a:xfrm>
        </p:spPr>
        <p:txBody>
          <a:bodyPr>
            <a:normAutofit/>
          </a:bodyPr>
          <a:lstStyle/>
          <a:p>
            <a:r>
              <a:rPr lang="es-MX" dirty="0">
                <a:latin typeface="Comic Sans MS" panose="030F0702030302020204" pitchFamily="66" charset="0"/>
              </a:rPr>
              <a:t>la madrastra = </a:t>
            </a:r>
            <a:r>
              <a:rPr lang="en-US" dirty="0">
                <a:latin typeface="Comic Sans MS" panose="030F0702030302020204" pitchFamily="66" charset="0"/>
              </a:rPr>
              <a:t>stepmom</a:t>
            </a:r>
          </a:p>
        </p:txBody>
      </p:sp>
      <p:sp>
        <p:nvSpPr>
          <p:cNvPr id="9" name="Down Arrow 8"/>
          <p:cNvSpPr/>
          <p:nvPr/>
        </p:nvSpPr>
        <p:spPr>
          <a:xfrm rot="16200000">
            <a:off x="1063632" y="1768455"/>
            <a:ext cx="654944" cy="14106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436" name="Picture 4" descr="https://s-media-cache-ak0.pinimg.com/736x/47/2c/db/472cdbaacc31b6ea393750dfc71e8a6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608" y="1219200"/>
            <a:ext cx="4972050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7878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0886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s-MX" dirty="0">
                <a:latin typeface="Comic Sans MS" panose="030F0702030302020204" pitchFamily="66" charset="0"/>
              </a:rPr>
              <a:t>el hermanastro = </a:t>
            </a:r>
            <a:r>
              <a:rPr lang="en-US" dirty="0">
                <a:latin typeface="Comic Sans MS" panose="030F0702030302020204" pitchFamily="66" charset="0"/>
              </a:rPr>
              <a:t>stepbrother</a:t>
            </a:r>
          </a:p>
        </p:txBody>
      </p:sp>
      <p:pic>
        <p:nvPicPr>
          <p:cNvPr id="18436" name="Picture 4" descr="https://s-media-cache-ak0.pinimg.com/736x/47/2c/db/472cdbaacc31b6ea393750dfc71e8a6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608" y="1219200"/>
            <a:ext cx="4972050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own Arrow 8"/>
          <p:cNvSpPr/>
          <p:nvPr/>
        </p:nvSpPr>
        <p:spPr>
          <a:xfrm rot="5400000">
            <a:off x="7489833" y="3315127"/>
            <a:ext cx="654944" cy="14106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801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0886"/>
            <a:ext cx="7772400" cy="990600"/>
          </a:xfrm>
        </p:spPr>
        <p:txBody>
          <a:bodyPr>
            <a:normAutofit/>
          </a:bodyPr>
          <a:lstStyle/>
          <a:p>
            <a:r>
              <a:rPr lang="es-MX" dirty="0">
                <a:latin typeface="Comic Sans MS" panose="030F0702030302020204" pitchFamily="66" charset="0"/>
              </a:rPr>
              <a:t>la hermanastra = </a:t>
            </a:r>
            <a:r>
              <a:rPr lang="en-US" dirty="0">
                <a:latin typeface="Comic Sans MS" panose="030F0702030302020204" pitchFamily="66" charset="0"/>
              </a:rPr>
              <a:t>stepsister</a:t>
            </a:r>
          </a:p>
        </p:txBody>
      </p:sp>
      <p:pic>
        <p:nvPicPr>
          <p:cNvPr id="18436" name="Picture 4" descr="https://s-media-cache-ak0.pinimg.com/736x/47/2c/db/472cdbaacc31b6ea393750dfc71e8a6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608" y="1219200"/>
            <a:ext cx="4972050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own Arrow 8"/>
          <p:cNvSpPr/>
          <p:nvPr/>
        </p:nvSpPr>
        <p:spPr>
          <a:xfrm rot="16200000">
            <a:off x="1216032" y="3279768"/>
            <a:ext cx="654944" cy="14106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72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0886"/>
            <a:ext cx="7772400" cy="990600"/>
          </a:xfrm>
        </p:spPr>
        <p:txBody>
          <a:bodyPr/>
          <a:lstStyle/>
          <a:p>
            <a:r>
              <a:rPr lang="es-MX" dirty="0">
                <a:latin typeface="Comic Sans MS" panose="030F0702030302020204" pitchFamily="66" charset="0"/>
              </a:rPr>
              <a:t>Animales domésticos = </a:t>
            </a:r>
            <a:r>
              <a:rPr lang="es-MX" dirty="0" err="1">
                <a:latin typeface="Comic Sans MS" panose="030F0702030302020204" pitchFamily="66" charset="0"/>
              </a:rPr>
              <a:t>Pets</a:t>
            </a:r>
            <a:endParaRPr lang="es-MX" dirty="0">
              <a:latin typeface="Comic Sans MS" panose="030F0702030302020204" pitchFamily="66" charset="0"/>
            </a:endParaRPr>
          </a:p>
        </p:txBody>
      </p:sp>
      <p:pic>
        <p:nvPicPr>
          <p:cNvPr id="11266" name="Picture 2" descr="https://encrypted-tbn3.gstatic.com/images?q=tbn:ANd9GcQXzRSH0iIYaMbMg6orMWzRcfeKAS7pp6RiUWruT-EpRTxqE6s7o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0"/>
            <a:ext cx="200977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https://encrypted-tbn0.gstatic.com/images?q=tbn:ANd9GcSqrRAUOL5LComm-dt6r3aiyVOoGDf6lRPXfBDy_3sWs_pCyK5iQ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189265"/>
            <a:ext cx="19812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4" name="Picture 10" descr="https://encrypted-tbn3.gstatic.com/images?q=tbn:ANd9GcRgteJjlaOmbzmtSAZnH5TJTvlqgcUD8EbpnOu3D0e_mgv3LJW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" y="4117497"/>
            <a:ext cx="2209800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8" name="Picture 14" descr="http://www.allthingsclipart.com/goldfish0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189265"/>
            <a:ext cx="2590800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80" name="Picture 16" descr="http://images.clipartpanda.com/bird-clipart-Little-Blue-Bird-Clip-Art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131" y="3962400"/>
            <a:ext cx="2798762" cy="2311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82" name="Picture 18" descr="http://vectortoons.com/wp-content/uploads/2013/06/vector-toons-animals-093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657" y="4207283"/>
            <a:ext cx="2444030" cy="2066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9293" y="3505201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el </a:t>
            </a:r>
            <a:r>
              <a:rPr lang="en-US" dirty="0" err="1">
                <a:latin typeface="Comic Sans MS" panose="030F0702030302020204" pitchFamily="66" charset="0"/>
              </a:rPr>
              <a:t>perro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23744" y="3581401"/>
            <a:ext cx="198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el </a:t>
            </a:r>
            <a:r>
              <a:rPr lang="en-US" dirty="0" err="1">
                <a:latin typeface="Comic Sans MS" panose="030F0702030302020204" pitchFamily="66" charset="0"/>
              </a:rPr>
              <a:t>gato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77000" y="302759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el </a:t>
            </a:r>
            <a:r>
              <a:rPr lang="en-US" dirty="0" err="1">
                <a:latin typeface="Comic Sans MS" panose="030F0702030302020204" pitchFamily="66" charset="0"/>
              </a:rPr>
              <a:t>pez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1487" y="6244022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la </a:t>
            </a:r>
            <a:r>
              <a:rPr lang="en-US" dirty="0" err="1">
                <a:latin typeface="Comic Sans MS" panose="030F0702030302020204" pitchFamily="66" charset="0"/>
              </a:rPr>
              <a:t>culebra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80657" y="6312981"/>
            <a:ext cx="2444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Comic Sans MS" panose="030F0702030302020204" pitchFamily="66" charset="0"/>
              </a:rPr>
              <a:t>el hámster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72200" y="6274207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el </a:t>
            </a:r>
            <a:r>
              <a:rPr lang="es-MX" dirty="0">
                <a:latin typeface="Comic Sans MS" panose="030F0702030302020204" pitchFamily="66" charset="0"/>
              </a:rPr>
              <a:t>pájaro</a:t>
            </a:r>
          </a:p>
        </p:txBody>
      </p:sp>
    </p:spTree>
    <p:extLst>
      <p:ext uri="{BB962C8B-B14F-4D97-AF65-F5344CB8AC3E}">
        <p14:creationId xmlns:p14="http://schemas.microsoft.com/office/powerpoint/2010/main" val="298932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"/>
            <a:ext cx="7772400" cy="990600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el padre = father</a:t>
            </a:r>
          </a:p>
        </p:txBody>
      </p:sp>
      <p:pic>
        <p:nvPicPr>
          <p:cNvPr id="1028" name="Picture 4" descr="http://3.bp.blogspot.com/-fYW3Ff9AozQ/UsjF7-QzqmI/AAAAAAAAC9g/O1RDgtseG68/s1600/family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199" y="1894114"/>
            <a:ext cx="5654261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own Arrow 2"/>
          <p:cNvSpPr/>
          <p:nvPr/>
        </p:nvSpPr>
        <p:spPr>
          <a:xfrm rot="18870348">
            <a:off x="2538688" y="937048"/>
            <a:ext cx="654944" cy="14106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333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962416"/>
          </a:xfrm>
        </p:spPr>
        <p:txBody>
          <a:bodyPr/>
          <a:lstStyle/>
          <a:p>
            <a:r>
              <a:rPr lang="en-US" b="1" dirty="0">
                <a:latin typeface="Comic Sans MS" panose="030F0702030302020204" pitchFamily="66" charset="0"/>
              </a:rPr>
              <a:t>Possessive Adjectives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838" y="1014608"/>
            <a:ext cx="8752562" cy="5843392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mi = my</a:t>
            </a:r>
          </a:p>
          <a:p>
            <a:pPr marL="457200" indent="-4572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  <a:latin typeface="Comic Sans MS" panose="030F0702030302020204" pitchFamily="66" charset="0"/>
              </a:rPr>
              <a:t>tu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= your (informal)</a:t>
            </a:r>
          </a:p>
          <a:p>
            <a:pPr marL="457200" indent="-4572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  <a:latin typeface="Comic Sans MS" panose="030F0702030302020204" pitchFamily="66" charset="0"/>
              </a:rPr>
              <a:t>su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= your (formal), his, her, their</a:t>
            </a:r>
          </a:p>
          <a:p>
            <a:pPr marL="457200" indent="-4572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  <a:latin typeface="Comic Sans MS" panose="030F0702030302020204" pitchFamily="66" charset="0"/>
              </a:rPr>
              <a:t>nuestro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= our (masculine)</a:t>
            </a:r>
          </a:p>
          <a:p>
            <a:pPr algn="l">
              <a:lnSpc>
                <a:spcPct val="200000"/>
              </a:lnSpc>
            </a:pP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    </a:t>
            </a:r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Example: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anose="030F0702030302020204" pitchFamily="66" charset="0"/>
              </a:rPr>
              <a:t>nuestr</a:t>
            </a:r>
            <a:r>
              <a:rPr lang="en-US" b="1" u="sng" dirty="0" err="1">
                <a:solidFill>
                  <a:schemeClr val="tx1"/>
                </a:solidFill>
                <a:latin typeface="Comic Sans MS" panose="030F0702030302020204" pitchFamily="66" charset="0"/>
              </a:rPr>
              <a:t>o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anose="030F0702030302020204" pitchFamily="66" charset="0"/>
              </a:rPr>
              <a:t>abuel</a:t>
            </a:r>
            <a:r>
              <a:rPr lang="en-US" b="1" u="sng" dirty="0" err="1">
                <a:solidFill>
                  <a:schemeClr val="tx1"/>
                </a:solidFill>
                <a:latin typeface="Comic Sans MS" panose="030F0702030302020204" pitchFamily="66" charset="0"/>
              </a:rPr>
              <a:t>o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(our grandpa)</a:t>
            </a:r>
          </a:p>
          <a:p>
            <a:pPr marL="457200" indent="-4572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  <a:latin typeface="Comic Sans MS" panose="030F0702030302020204" pitchFamily="66" charset="0"/>
              </a:rPr>
              <a:t>nuestra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= our (feminine) </a:t>
            </a:r>
          </a:p>
          <a:p>
            <a:pPr algn="l">
              <a:lnSpc>
                <a:spcPct val="200000"/>
              </a:lnSpc>
            </a:pP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    </a:t>
            </a:r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Example: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mic Sans MS" panose="030F0702030302020204" pitchFamily="66" charset="0"/>
              </a:rPr>
              <a:t>nuestr</a:t>
            </a:r>
            <a:r>
              <a:rPr lang="en-US" b="1" u="sng" dirty="0" err="1">
                <a:solidFill>
                  <a:schemeClr val="tx1"/>
                </a:solidFill>
                <a:latin typeface="Comic Sans MS" panose="030F0702030302020204" pitchFamily="66" charset="0"/>
              </a:rPr>
              <a:t>a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abuel</a:t>
            </a:r>
            <a:r>
              <a:rPr lang="en-US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a</a:t>
            </a: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 (our grandma)</a:t>
            </a:r>
          </a:p>
          <a:p>
            <a:pPr marL="457200" indent="-457200" algn="l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>
              <a:lnSpc>
                <a:spcPct val="200000"/>
              </a:lnSpc>
            </a:pP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2845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8D660-330C-4027-B68C-B6763A20F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latin typeface="Comic Sans MS" panose="030F0702030302020204" pitchFamily="66" charset="0"/>
              </a:rPr>
              <a:t>Helpful Vocabulary for Family Ties Crossword Puzzle (p. 54)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E5AF2-05A1-463A-B7C1-A18DAEB5D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/>
          <a:lstStyle/>
          <a:p>
            <a:r>
              <a:rPr lang="en-US" sz="2800" dirty="0">
                <a:latin typeface="Comic Sans MS" panose="030F0702030302020204" pitchFamily="66" charset="0"/>
              </a:rPr>
              <a:t>el/la = the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un/una = a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de = of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que </a:t>
            </a:r>
            <a:r>
              <a:rPr lang="en-US" sz="2800" dirty="0" err="1">
                <a:latin typeface="Comic Sans MS" panose="030F0702030302020204" pitchFamily="66" charset="0"/>
              </a:rPr>
              <a:t>tiene</a:t>
            </a:r>
            <a:r>
              <a:rPr lang="en-US" sz="2800" dirty="0">
                <a:latin typeface="Comic Sans MS" panose="030F0702030302020204" pitchFamily="66" charset="0"/>
              </a:rPr>
              <a:t> = that has</a:t>
            </a:r>
          </a:p>
          <a:p>
            <a:r>
              <a:rPr lang="en-US" sz="2800" dirty="0" err="1">
                <a:latin typeface="Comic Sans MS" panose="030F0702030302020204" pitchFamily="66" charset="0"/>
              </a:rPr>
              <a:t>chico</a:t>
            </a:r>
            <a:r>
              <a:rPr lang="en-US" sz="2800" dirty="0">
                <a:latin typeface="Comic Sans MS" panose="030F0702030302020204" pitchFamily="66" charset="0"/>
              </a:rPr>
              <a:t>/</a:t>
            </a:r>
            <a:r>
              <a:rPr lang="es-DO" sz="2800" dirty="0">
                <a:latin typeface="Comic Sans MS" panose="030F0702030302020204" pitchFamily="66" charset="0"/>
              </a:rPr>
              <a:t>niño</a:t>
            </a:r>
            <a:r>
              <a:rPr lang="en-US" sz="2800" dirty="0">
                <a:latin typeface="Comic Sans MS" panose="030F0702030302020204" pitchFamily="66" charset="0"/>
              </a:rPr>
              <a:t> = boy</a:t>
            </a:r>
          </a:p>
          <a:p>
            <a:r>
              <a:rPr lang="en-US" sz="2800" dirty="0" err="1">
                <a:latin typeface="Comic Sans MS" panose="030F0702030302020204" pitchFamily="66" charset="0"/>
              </a:rPr>
              <a:t>chica</a:t>
            </a:r>
            <a:r>
              <a:rPr lang="en-US" sz="2800" dirty="0">
                <a:latin typeface="Comic Sans MS" panose="030F0702030302020204" pitchFamily="66" charset="0"/>
              </a:rPr>
              <a:t>/</a:t>
            </a:r>
            <a:r>
              <a:rPr lang="es-CO" sz="2800" dirty="0">
                <a:latin typeface="Comic Sans MS" panose="030F0702030302020204" pitchFamily="66" charset="0"/>
              </a:rPr>
              <a:t>niña</a:t>
            </a:r>
            <a:r>
              <a:rPr lang="en-US" sz="2800" dirty="0">
                <a:latin typeface="Comic Sans MS" panose="030F0702030302020204" pitchFamily="66" charset="0"/>
              </a:rPr>
              <a:t> = girl</a:t>
            </a:r>
          </a:p>
          <a:p>
            <a:r>
              <a:rPr lang="es-EC" sz="2800" dirty="0">
                <a:latin typeface="Comic Sans MS" panose="030F0702030302020204" pitchFamily="66" charset="0"/>
              </a:rPr>
              <a:t>idénticos/idénticas </a:t>
            </a:r>
            <a:r>
              <a:rPr lang="en-US" sz="2800" dirty="0">
                <a:latin typeface="Comic Sans MS" panose="030F0702030302020204" pitchFamily="66" charset="0"/>
              </a:rPr>
              <a:t>= identical</a:t>
            </a:r>
          </a:p>
          <a:p>
            <a:r>
              <a:rPr lang="en-US" sz="2800" dirty="0" err="1">
                <a:latin typeface="Comic Sans MS" panose="030F0702030302020204" pitchFamily="66" charset="0"/>
              </a:rPr>
              <a:t>misma</a:t>
            </a:r>
            <a:r>
              <a:rPr lang="en-US" sz="2800" dirty="0">
                <a:latin typeface="Comic Sans MS" panose="030F0702030302020204" pitchFamily="66" charset="0"/>
              </a:rPr>
              <a:t> = same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l</a:t>
            </a:r>
            <a:r>
              <a:rPr lang="en-US" sz="2800">
                <a:latin typeface="Comic Sans MS" panose="030F0702030302020204" pitchFamily="66" charset="0"/>
              </a:rPr>
              <a:t>os </a:t>
            </a:r>
            <a:r>
              <a:rPr lang="en-US" sz="2800" dirty="0" err="1">
                <a:latin typeface="Comic Sans MS" panose="030F0702030302020204" pitchFamily="66" charset="0"/>
              </a:rPr>
              <a:t>gemelos</a:t>
            </a:r>
            <a:r>
              <a:rPr lang="en-US" sz="2800" dirty="0">
                <a:latin typeface="Comic Sans MS" panose="030F0702030302020204" pitchFamily="66" charset="0"/>
              </a:rPr>
              <a:t> = twins (boys)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las </a:t>
            </a:r>
            <a:r>
              <a:rPr lang="en-US" sz="2800" dirty="0" err="1">
                <a:latin typeface="Comic Sans MS" panose="030F0702030302020204" pitchFamily="66" charset="0"/>
              </a:rPr>
              <a:t>gemelas</a:t>
            </a:r>
            <a:r>
              <a:rPr lang="en-US" sz="2800" dirty="0">
                <a:latin typeface="Comic Sans MS" panose="030F0702030302020204" pitchFamily="66" charset="0"/>
              </a:rPr>
              <a:t> = twins (girls)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072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"/>
            <a:ext cx="7772400" cy="990600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la </a:t>
            </a:r>
            <a:r>
              <a:rPr lang="en-US" dirty="0" err="1">
                <a:latin typeface="Comic Sans MS" panose="030F0702030302020204" pitchFamily="66" charset="0"/>
              </a:rPr>
              <a:t>madre</a:t>
            </a:r>
            <a:r>
              <a:rPr lang="en-US" dirty="0">
                <a:latin typeface="Comic Sans MS" panose="030F0702030302020204" pitchFamily="66" charset="0"/>
              </a:rPr>
              <a:t> = mother</a:t>
            </a:r>
          </a:p>
        </p:txBody>
      </p:sp>
      <p:pic>
        <p:nvPicPr>
          <p:cNvPr id="1028" name="Picture 4" descr="http://3.bp.blogspot.com/-fYW3Ff9AozQ/UsjF7-QzqmI/AAAAAAAAC9g/O1RDgtseG68/s1600/family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199" y="1894114"/>
            <a:ext cx="5654261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own Arrow 2"/>
          <p:cNvSpPr/>
          <p:nvPr/>
        </p:nvSpPr>
        <p:spPr>
          <a:xfrm rot="1210704">
            <a:off x="5031520" y="937048"/>
            <a:ext cx="654944" cy="14106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53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"/>
            <a:ext cx="7772400" cy="990600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el </a:t>
            </a:r>
            <a:r>
              <a:rPr lang="en-US" dirty="0" err="1">
                <a:latin typeface="Comic Sans MS" panose="030F0702030302020204" pitchFamily="66" charset="0"/>
              </a:rPr>
              <a:t>hermano</a:t>
            </a:r>
            <a:r>
              <a:rPr lang="en-US" dirty="0">
                <a:latin typeface="Comic Sans MS" panose="030F0702030302020204" pitchFamily="66" charset="0"/>
              </a:rPr>
              <a:t> = brother</a:t>
            </a:r>
          </a:p>
        </p:txBody>
      </p:sp>
      <p:pic>
        <p:nvPicPr>
          <p:cNvPr id="1028" name="Picture 4" descr="http://3.bp.blogspot.com/-fYW3Ff9AozQ/UsjF7-QzqmI/AAAAAAAAC9g/O1RDgtseG68/s1600/family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199" y="1894114"/>
            <a:ext cx="5654261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own Arrow 2"/>
          <p:cNvSpPr/>
          <p:nvPr/>
        </p:nvSpPr>
        <p:spPr>
          <a:xfrm rot="16200000">
            <a:off x="1131417" y="2898768"/>
            <a:ext cx="654944" cy="14106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504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"/>
            <a:ext cx="7772400" cy="990600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la </a:t>
            </a:r>
            <a:r>
              <a:rPr lang="en-US" dirty="0" err="1">
                <a:latin typeface="Comic Sans MS" panose="030F0702030302020204" pitchFamily="66" charset="0"/>
              </a:rPr>
              <a:t>hermana</a:t>
            </a:r>
            <a:r>
              <a:rPr lang="en-US" dirty="0">
                <a:latin typeface="Comic Sans MS" panose="030F0702030302020204" pitchFamily="66" charset="0"/>
              </a:rPr>
              <a:t> = sister</a:t>
            </a:r>
          </a:p>
        </p:txBody>
      </p:sp>
      <p:pic>
        <p:nvPicPr>
          <p:cNvPr id="1028" name="Picture 4" descr="http://3.bp.blogspot.com/-fYW3Ff9AozQ/UsjF7-QzqmI/AAAAAAAAC9g/O1RDgtseG68/s1600/family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199" y="1894114"/>
            <a:ext cx="5654261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own Arrow 2"/>
          <p:cNvSpPr/>
          <p:nvPr/>
        </p:nvSpPr>
        <p:spPr>
          <a:xfrm rot="1234654">
            <a:off x="6323003" y="1964212"/>
            <a:ext cx="654944" cy="14106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19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"/>
            <a:ext cx="7772400" cy="990600"/>
          </a:xfrm>
        </p:spPr>
        <p:txBody>
          <a:bodyPr/>
          <a:lstStyle/>
          <a:p>
            <a:r>
              <a:rPr lang="en-US" dirty="0" err="1">
                <a:latin typeface="Comic Sans MS" panose="030F0702030302020204" pitchFamily="66" charset="0"/>
              </a:rPr>
              <a:t>yo</a:t>
            </a:r>
            <a:r>
              <a:rPr lang="en-US" dirty="0">
                <a:latin typeface="Comic Sans MS" panose="030F0702030302020204" pitchFamily="66" charset="0"/>
              </a:rPr>
              <a:t> = me</a:t>
            </a:r>
          </a:p>
        </p:txBody>
      </p:sp>
      <p:pic>
        <p:nvPicPr>
          <p:cNvPr id="1028" name="Picture 4" descr="http://3.bp.blogspot.com/-fYW3Ff9AozQ/UsjF7-QzqmI/AAAAAAAAC9g/O1RDgtseG68/s1600/family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199" y="1894114"/>
            <a:ext cx="5654261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own Arrow 2"/>
          <p:cNvSpPr/>
          <p:nvPr/>
        </p:nvSpPr>
        <p:spPr>
          <a:xfrm rot="1234654">
            <a:off x="7085003" y="2584698"/>
            <a:ext cx="654944" cy="14106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91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0575" y="228600"/>
            <a:ext cx="7772400" cy="990600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el </a:t>
            </a:r>
            <a:r>
              <a:rPr lang="en-US" dirty="0" err="1">
                <a:latin typeface="Comic Sans MS" panose="030F0702030302020204" pitchFamily="66" charset="0"/>
              </a:rPr>
              <a:t>hijo</a:t>
            </a:r>
            <a:r>
              <a:rPr lang="en-US" dirty="0">
                <a:latin typeface="Comic Sans MS" panose="030F0702030302020204" pitchFamily="66" charset="0"/>
              </a:rPr>
              <a:t> = son</a:t>
            </a:r>
          </a:p>
        </p:txBody>
      </p:sp>
      <p:pic>
        <p:nvPicPr>
          <p:cNvPr id="2050" name="Picture 2" descr="http://images.clipartpanda.com/family-word-clipart-Ryans-19vfb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730829"/>
            <a:ext cx="5938202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own Arrow 5"/>
          <p:cNvSpPr/>
          <p:nvPr/>
        </p:nvSpPr>
        <p:spPr>
          <a:xfrm rot="16200000">
            <a:off x="887191" y="2855226"/>
            <a:ext cx="654944" cy="14106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91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0575" y="228600"/>
            <a:ext cx="7772400" cy="990600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la </a:t>
            </a:r>
            <a:r>
              <a:rPr lang="en-US" dirty="0" err="1">
                <a:latin typeface="Comic Sans MS" panose="030F0702030302020204" pitchFamily="66" charset="0"/>
              </a:rPr>
              <a:t>hija</a:t>
            </a:r>
            <a:r>
              <a:rPr lang="en-US" dirty="0">
                <a:latin typeface="Comic Sans MS" panose="030F0702030302020204" pitchFamily="66" charset="0"/>
              </a:rPr>
              <a:t> = daughter</a:t>
            </a:r>
          </a:p>
        </p:txBody>
      </p:sp>
      <p:pic>
        <p:nvPicPr>
          <p:cNvPr id="2050" name="Picture 2" descr="http://images.clipartpanda.com/family-word-clipart-Ryans-19vfb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730829"/>
            <a:ext cx="5938202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own Arrow 5"/>
          <p:cNvSpPr/>
          <p:nvPr/>
        </p:nvSpPr>
        <p:spPr>
          <a:xfrm rot="5400000">
            <a:off x="7921632" y="2855226"/>
            <a:ext cx="654944" cy="14106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38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0575" y="228600"/>
            <a:ext cx="7772400" cy="990600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el </a:t>
            </a:r>
            <a:r>
              <a:rPr lang="en-US" dirty="0" err="1">
                <a:latin typeface="Comic Sans MS" panose="030F0702030302020204" pitchFamily="66" charset="0"/>
              </a:rPr>
              <a:t>abuelo</a:t>
            </a:r>
            <a:r>
              <a:rPr lang="en-US" dirty="0">
                <a:latin typeface="Comic Sans MS" panose="030F0702030302020204" pitchFamily="66" charset="0"/>
              </a:rPr>
              <a:t> = grandpa</a:t>
            </a:r>
          </a:p>
        </p:txBody>
      </p:sp>
      <p:pic>
        <p:nvPicPr>
          <p:cNvPr id="15362" name="Picture 2" descr="http://images.clipartpanda.com/great-grandmother-clipart-grandparent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295400"/>
            <a:ext cx="4810125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Down Arrow 6"/>
          <p:cNvSpPr/>
          <p:nvPr/>
        </p:nvSpPr>
        <p:spPr>
          <a:xfrm rot="5400000">
            <a:off x="7473957" y="1831968"/>
            <a:ext cx="654944" cy="14106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21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1449</TotalTime>
  <Words>207</Words>
  <Application>Microsoft Office PowerPoint</Application>
  <PresentationFormat>On-screen Show (4:3)</PresentationFormat>
  <Paragraphs>47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Comic Sans MS</vt:lpstr>
      <vt:lpstr>Office Theme</vt:lpstr>
      <vt:lpstr>La familia = Family</vt:lpstr>
      <vt:lpstr>el padre = father</vt:lpstr>
      <vt:lpstr>la madre = mother</vt:lpstr>
      <vt:lpstr>el hermano = brother</vt:lpstr>
      <vt:lpstr>la hermana = sister</vt:lpstr>
      <vt:lpstr>yo = me</vt:lpstr>
      <vt:lpstr>el hijo = son</vt:lpstr>
      <vt:lpstr>la hija = daughter</vt:lpstr>
      <vt:lpstr>el abuelo = grandpa</vt:lpstr>
      <vt:lpstr>la abuela = grandma</vt:lpstr>
      <vt:lpstr>el tío = uncle</vt:lpstr>
      <vt:lpstr>la tía = aunt</vt:lpstr>
      <vt:lpstr>el primo = cousin (male)</vt:lpstr>
      <vt:lpstr>la prima = cousin (female)</vt:lpstr>
      <vt:lpstr>el padrastro = stepdad</vt:lpstr>
      <vt:lpstr>la madrastra = stepmom</vt:lpstr>
      <vt:lpstr>el hermanastro = stepbrother</vt:lpstr>
      <vt:lpstr>la hermanastra = stepsister</vt:lpstr>
      <vt:lpstr>Animales domésticos = Pets</vt:lpstr>
      <vt:lpstr>Possessive Adjectives</vt:lpstr>
      <vt:lpstr>Helpful Vocabulary for Family Ties Crossword Puzzle (p. 54)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familia</dc:title>
  <dc:creator>Owner</dc:creator>
  <cp:lastModifiedBy>Lisa Kortz</cp:lastModifiedBy>
  <cp:revision>13</cp:revision>
  <dcterms:created xsi:type="dcterms:W3CDTF">2015-03-08T22:50:24Z</dcterms:created>
  <dcterms:modified xsi:type="dcterms:W3CDTF">2020-04-15T16:14:38Z</dcterms:modified>
</cp:coreProperties>
</file>