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16B83-65D4-476A-B6B9-BC2277F83C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A6A16-51C1-4883-B497-A76BE8BF9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D245D3-9ACC-4127-8467-7D46D57E43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2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30D3-00C2-4614-BA48-320F5E49310B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6104-D85A-4F8B-A6E3-27196CACDB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05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El </a:t>
            </a:r>
            <a:r>
              <a:rPr lang="en-US" b="1" dirty="0" err="1">
                <a:latin typeface="Comic Sans MS" panose="030F0702030302020204" pitchFamily="66" charset="0"/>
              </a:rPr>
              <a:t>calendario</a:t>
            </a:r>
            <a:r>
              <a:rPr lang="en-US" b="1" dirty="0">
                <a:latin typeface="Comic Sans MS" panose="030F0702030302020204" pitchFamily="66" charset="0"/>
              </a:rPr>
              <a:t> (The calendar)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*In Spanish-speaking countries, </a:t>
            </a:r>
            <a:r>
              <a:rPr lang="en-US" i="1" dirty="0">
                <a:latin typeface="Comic Sans MS" panose="030F0702030302020204" pitchFamily="66" charset="0"/>
              </a:rPr>
              <a:t>lunes</a:t>
            </a:r>
            <a:r>
              <a:rPr lang="en-US" dirty="0">
                <a:latin typeface="Comic Sans MS" panose="030F0702030302020204" pitchFamily="66" charset="0"/>
              </a:rPr>
              <a:t> (Monday) is the first day of the week. 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b="1" u="sng" dirty="0">
                <a:latin typeface="Comic Sans MS" panose="030F0702030302020204" pitchFamily="66" charset="0"/>
              </a:rPr>
              <a:t>Helpful Vocabulary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Ayer – yesterday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omic Sans MS" panose="030F0702030302020204" pitchFamily="66" charset="0"/>
              </a:rPr>
              <a:t>Hoy – today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CR" dirty="0">
                <a:latin typeface="Comic Sans MS" panose="030F0702030302020204" pitchFamily="66" charset="0"/>
              </a:rPr>
              <a:t>Mañana</a:t>
            </a:r>
            <a:r>
              <a:rPr lang="en-US" dirty="0">
                <a:latin typeface="Comic Sans MS" panose="030F0702030302020204" pitchFamily="66" charset="0"/>
              </a:rPr>
              <a:t> - tomorrow </a:t>
            </a:r>
          </a:p>
        </p:txBody>
      </p:sp>
    </p:spTree>
    <p:extLst>
      <p:ext uri="{BB962C8B-B14F-4D97-AF65-F5344CB8AC3E}">
        <p14:creationId xmlns:p14="http://schemas.microsoft.com/office/powerpoint/2010/main" val="242458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05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Los </a:t>
            </a:r>
            <a:r>
              <a:rPr lang="en-US" b="1" dirty="0" err="1">
                <a:latin typeface="Comic Sans MS" panose="030F0702030302020204" pitchFamily="66" charset="0"/>
              </a:rPr>
              <a:t>días</a:t>
            </a:r>
            <a:r>
              <a:rPr lang="en-US" b="1" dirty="0">
                <a:latin typeface="Comic Sans MS" panose="030F0702030302020204" pitchFamily="66" charset="0"/>
              </a:rPr>
              <a:t> de la </a:t>
            </a:r>
            <a:r>
              <a:rPr lang="en-US" b="1" dirty="0" err="1">
                <a:latin typeface="Comic Sans MS" panose="030F0702030302020204" pitchFamily="66" charset="0"/>
              </a:rPr>
              <a:t>semana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sz="4400" dirty="0">
                <a:latin typeface="Comic Sans MS" panose="030F0702030302020204" pitchFamily="66" charset="0"/>
              </a:rPr>
              <a:t>lunes			Monday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martes		Tuesday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s-BO" sz="4400" dirty="0">
                <a:latin typeface="Comic Sans MS" panose="030F0702030302020204" pitchFamily="66" charset="0"/>
              </a:rPr>
              <a:t>miércoles</a:t>
            </a:r>
            <a:r>
              <a:rPr lang="en-US" sz="4400" dirty="0">
                <a:latin typeface="Comic Sans MS" panose="030F0702030302020204" pitchFamily="66" charset="0"/>
              </a:rPr>
              <a:t>	 	Wednesday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n-US" sz="4400" dirty="0" err="1">
                <a:latin typeface="Comic Sans MS" panose="030F0702030302020204" pitchFamily="66" charset="0"/>
              </a:rPr>
              <a:t>jueves</a:t>
            </a:r>
            <a:r>
              <a:rPr lang="en-US" sz="4400" dirty="0">
                <a:latin typeface="Comic Sans MS" panose="030F0702030302020204" pitchFamily="66" charset="0"/>
              </a:rPr>
              <a:t>            Thursday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n-US" sz="4400" dirty="0" err="1">
                <a:latin typeface="Comic Sans MS" panose="030F0702030302020204" pitchFamily="66" charset="0"/>
              </a:rPr>
              <a:t>viernes</a:t>
            </a:r>
            <a:r>
              <a:rPr lang="en-US" sz="4400" dirty="0">
                <a:latin typeface="Comic Sans MS" panose="030F0702030302020204" pitchFamily="66" charset="0"/>
              </a:rPr>
              <a:t>            Friday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s-CO" sz="4400" dirty="0">
                <a:latin typeface="Comic Sans MS" panose="030F0702030302020204" pitchFamily="66" charset="0"/>
              </a:rPr>
              <a:t>sábado  </a:t>
            </a:r>
            <a:r>
              <a:rPr lang="en-US" sz="4400" dirty="0">
                <a:latin typeface="Comic Sans MS" panose="030F0702030302020204" pitchFamily="66" charset="0"/>
              </a:rPr>
              <a:t>          Saturday</a:t>
            </a:r>
          </a:p>
          <a:p>
            <a:pPr marL="0" indent="0">
              <a:buNone/>
            </a:pPr>
            <a:r>
              <a:rPr lang="en-US" sz="4400" dirty="0">
                <a:latin typeface="Comic Sans MS" panose="030F0702030302020204" pitchFamily="66" charset="0"/>
              </a:rPr>
              <a:t>	</a:t>
            </a:r>
            <a:r>
              <a:rPr lang="en-US" sz="4400" dirty="0" err="1">
                <a:latin typeface="Comic Sans MS" panose="030F0702030302020204" pitchFamily="66" charset="0"/>
              </a:rPr>
              <a:t>domingo</a:t>
            </a:r>
            <a:r>
              <a:rPr lang="en-US" sz="4400" dirty="0">
                <a:latin typeface="Comic Sans MS" panose="030F0702030302020204" pitchFamily="66" charset="0"/>
              </a:rPr>
              <a:t>          Sunday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7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05"/>
            <a:ext cx="8229600" cy="721895"/>
          </a:xfrm>
        </p:spPr>
        <p:txBody>
          <a:bodyPr>
            <a:normAutofit fontScale="90000"/>
          </a:bodyPr>
          <a:lstStyle/>
          <a:p>
            <a:r>
              <a:rPr lang="es-CR" b="1" dirty="0">
                <a:latin typeface="Comic Sans MS" panose="030F0702030302020204" pitchFamily="66" charset="0"/>
              </a:rPr>
              <a:t>Los meses del año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	</a:t>
            </a:r>
            <a:r>
              <a:rPr lang="es-AR" sz="2800" dirty="0">
                <a:latin typeface="Comic Sans MS" panose="030F0702030302020204" pitchFamily="66" charset="0"/>
              </a:rPr>
              <a:t>enero		</a:t>
            </a:r>
            <a:r>
              <a:rPr lang="es-AR" sz="2800" dirty="0" err="1">
                <a:latin typeface="Comic Sans MS" panose="030F0702030302020204" pitchFamily="66" charset="0"/>
              </a:rPr>
              <a:t>January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febrero		</a:t>
            </a:r>
            <a:r>
              <a:rPr lang="es-AR" sz="2800" dirty="0" err="1">
                <a:latin typeface="Comic Sans MS" panose="030F0702030302020204" pitchFamily="66" charset="0"/>
              </a:rPr>
              <a:t>February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marzo		March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abril			April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mayo			May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junio			June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julio			</a:t>
            </a:r>
            <a:r>
              <a:rPr lang="es-AR" sz="2800" dirty="0" err="1">
                <a:latin typeface="Comic Sans MS" panose="030F0702030302020204" pitchFamily="66" charset="0"/>
              </a:rPr>
              <a:t>July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agosto		August</a:t>
            </a: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septiembre	</a:t>
            </a:r>
            <a:r>
              <a:rPr lang="es-AR" sz="2800" dirty="0" err="1">
                <a:latin typeface="Comic Sans MS" panose="030F0702030302020204" pitchFamily="66" charset="0"/>
              </a:rPr>
              <a:t>September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octubre		</a:t>
            </a:r>
            <a:r>
              <a:rPr lang="es-AR" sz="2800" dirty="0" err="1">
                <a:latin typeface="Comic Sans MS" panose="030F0702030302020204" pitchFamily="66" charset="0"/>
              </a:rPr>
              <a:t>October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noviembre		</a:t>
            </a:r>
            <a:r>
              <a:rPr lang="es-AR" sz="2800" dirty="0" err="1">
                <a:latin typeface="Comic Sans MS" panose="030F0702030302020204" pitchFamily="66" charset="0"/>
              </a:rPr>
              <a:t>November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AR" sz="2800" dirty="0">
                <a:latin typeface="Comic Sans MS" panose="030F0702030302020204" pitchFamily="66" charset="0"/>
              </a:rPr>
              <a:t>		diciembre		</a:t>
            </a:r>
            <a:r>
              <a:rPr lang="es-AR" sz="2800" dirty="0" err="1">
                <a:latin typeface="Comic Sans MS" panose="030F0702030302020204" pitchFamily="66" charset="0"/>
              </a:rPr>
              <a:t>December</a:t>
            </a:r>
            <a:endParaRPr lang="es-AR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5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1470025"/>
          </a:xfrm>
        </p:spPr>
        <p:txBody>
          <a:bodyPr/>
          <a:lstStyle/>
          <a:p>
            <a:r>
              <a:rPr lang="es-CO" b="1" dirty="0">
                <a:solidFill>
                  <a:srgbClr val="FF0000"/>
                </a:solidFill>
                <a:latin typeface="Comic Sans MS" panose="030F0702030302020204" pitchFamily="66" charset="0"/>
              </a:rPr>
              <a:t>Vamos a contar!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(Let’s count!)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1			2		3		   4		     5</a:t>
            </a:r>
          </a:p>
          <a:p>
            <a:pPr marL="514350" indent="-514350" algn="l"/>
            <a:r>
              <a:rPr lang="en-US" dirty="0" err="1">
                <a:solidFill>
                  <a:schemeClr val="tx1"/>
                </a:solidFill>
              </a:rPr>
              <a:t>uno</a:t>
            </a:r>
            <a:r>
              <a:rPr lang="en-US" dirty="0">
                <a:solidFill>
                  <a:schemeClr val="tx1"/>
                </a:solidFill>
              </a:rPr>
              <a:t>		dos		</a:t>
            </a:r>
            <a:r>
              <a:rPr lang="en-US" dirty="0" err="1">
                <a:solidFill>
                  <a:schemeClr val="tx1"/>
                </a:solidFill>
              </a:rPr>
              <a:t>tres</a:t>
            </a:r>
            <a:r>
              <a:rPr lang="en-US" dirty="0">
                <a:solidFill>
                  <a:schemeClr val="tx1"/>
                </a:solidFill>
              </a:rPr>
              <a:t>		   </a:t>
            </a:r>
            <a:r>
              <a:rPr lang="en-US" dirty="0" err="1">
                <a:solidFill>
                  <a:schemeClr val="tx1"/>
                </a:solidFill>
              </a:rPr>
              <a:t>cuatro</a:t>
            </a:r>
            <a:r>
              <a:rPr lang="en-US" dirty="0">
                <a:solidFill>
                  <a:schemeClr val="tx1"/>
                </a:solidFill>
              </a:rPr>
              <a:t>	     </a:t>
            </a:r>
            <a:r>
              <a:rPr lang="en-US" dirty="0" err="1">
                <a:solidFill>
                  <a:schemeClr val="tx1"/>
                </a:solidFill>
              </a:rPr>
              <a:t>cinco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endParaRPr lang="en-US" sz="12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6			7		8		   9		     10</a:t>
            </a:r>
          </a:p>
          <a:p>
            <a:pPr marL="514350" indent="-514350" algn="l"/>
            <a:r>
              <a:rPr lang="en-US" dirty="0" err="1">
                <a:solidFill>
                  <a:schemeClr val="tx1"/>
                </a:solidFill>
              </a:rPr>
              <a:t>seis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siete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ocho</a:t>
            </a:r>
            <a:r>
              <a:rPr lang="en-US" dirty="0">
                <a:solidFill>
                  <a:schemeClr val="tx1"/>
                </a:solidFill>
              </a:rPr>
              <a:t>		   </a:t>
            </a:r>
            <a:r>
              <a:rPr lang="en-US" dirty="0" err="1">
                <a:solidFill>
                  <a:schemeClr val="tx1"/>
                </a:solidFill>
              </a:rPr>
              <a:t>nueve</a:t>
            </a:r>
            <a:r>
              <a:rPr lang="en-US" dirty="0">
                <a:solidFill>
                  <a:schemeClr val="tx1"/>
                </a:solidFill>
              </a:rPr>
              <a:t>	     </a:t>
            </a:r>
            <a:r>
              <a:rPr lang="en-US" dirty="0" err="1">
                <a:solidFill>
                  <a:schemeClr val="tx1"/>
                </a:solidFill>
              </a:rPr>
              <a:t>diez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/>
            <a:endParaRPr lang="en-US" sz="12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11			12		13		   14		     15</a:t>
            </a: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once		</a:t>
            </a:r>
            <a:r>
              <a:rPr lang="en-US" dirty="0" err="1">
                <a:solidFill>
                  <a:schemeClr val="tx1"/>
                </a:solidFill>
              </a:rPr>
              <a:t>doce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 err="1">
                <a:solidFill>
                  <a:schemeClr val="tx1"/>
                </a:solidFill>
              </a:rPr>
              <a:t>trece</a:t>
            </a:r>
            <a:r>
              <a:rPr lang="en-US" dirty="0">
                <a:solidFill>
                  <a:schemeClr val="tx1"/>
                </a:solidFill>
              </a:rPr>
              <a:t>		   </a:t>
            </a:r>
            <a:r>
              <a:rPr lang="en-US" dirty="0" err="1">
                <a:solidFill>
                  <a:schemeClr val="tx1"/>
                </a:solidFill>
              </a:rPr>
              <a:t>catorce</a:t>
            </a:r>
            <a:r>
              <a:rPr lang="en-US" dirty="0">
                <a:solidFill>
                  <a:schemeClr val="tx1"/>
                </a:solidFill>
              </a:rPr>
              <a:t>	     quince</a:t>
            </a:r>
          </a:p>
          <a:p>
            <a:pPr marL="514350" indent="-514350" algn="l"/>
            <a:endParaRPr lang="en-US" sz="12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en-US" dirty="0">
                <a:solidFill>
                  <a:schemeClr val="tx1"/>
                </a:solidFill>
              </a:rPr>
              <a:t>16			17		  18		   19		      20</a:t>
            </a:r>
          </a:p>
          <a:p>
            <a:pPr marL="514350" indent="-514350" algn="l"/>
            <a:r>
              <a:rPr lang="es-CO" dirty="0">
                <a:solidFill>
                  <a:schemeClr val="tx1"/>
                </a:solidFill>
              </a:rPr>
              <a:t>dieciséis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diecisiete</a:t>
            </a:r>
            <a:r>
              <a:rPr lang="en-US" dirty="0">
                <a:solidFill>
                  <a:schemeClr val="tx1"/>
                </a:solidFill>
              </a:rPr>
              <a:t>	  </a:t>
            </a:r>
            <a:r>
              <a:rPr lang="en-US" dirty="0" err="1">
                <a:solidFill>
                  <a:schemeClr val="tx1"/>
                </a:solidFill>
              </a:rPr>
              <a:t>dieciocho</a:t>
            </a:r>
            <a:r>
              <a:rPr lang="en-US" dirty="0">
                <a:solidFill>
                  <a:schemeClr val="tx1"/>
                </a:solidFill>
              </a:rPr>
              <a:t>	   </a:t>
            </a:r>
            <a:r>
              <a:rPr lang="en-US" dirty="0" err="1">
                <a:solidFill>
                  <a:schemeClr val="tx1"/>
                </a:solidFill>
              </a:rPr>
              <a:t>diecinueve</a:t>
            </a: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veinte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9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86800" cy="1470025"/>
          </a:xfrm>
        </p:spPr>
        <p:txBody>
          <a:bodyPr/>
          <a:lstStyle/>
          <a:p>
            <a:r>
              <a:rPr lang="es-CO" b="1" dirty="0">
                <a:solidFill>
                  <a:srgbClr val="FF0000"/>
                </a:solidFill>
                <a:latin typeface="Comic Sans MS" panose="030F0702030302020204" pitchFamily="66" charset="0"/>
              </a:rPr>
              <a:t>Vamos a contar!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(Let’s count!)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21			    22			23		     24	     </a:t>
            </a: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veintiuno	    veintidós	veintitrés	     veinticuatro</a:t>
            </a:r>
          </a:p>
          <a:p>
            <a:pPr marL="514350" indent="-514350" algn="l"/>
            <a:endParaRPr lang="es-GT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25			    26 		27		      28</a:t>
            </a: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veinticinco	    veintiséis	veintisiete	      veintiocho</a:t>
            </a:r>
          </a:p>
          <a:p>
            <a:pPr marL="514350" indent="-514350" algn="l"/>
            <a:endParaRPr lang="es-GT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514350" indent="-514350"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29			     30		31</a:t>
            </a:r>
          </a:p>
          <a:p>
            <a:pPr algn="l"/>
            <a:r>
              <a:rPr lang="es-GT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veintinueve    treinta		treinta y uno</a:t>
            </a:r>
          </a:p>
        </p:txBody>
      </p:sp>
    </p:spTree>
    <p:extLst>
      <p:ext uri="{BB962C8B-B14F-4D97-AF65-F5344CB8AC3E}">
        <p14:creationId xmlns:p14="http://schemas.microsoft.com/office/powerpoint/2010/main" val="128543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344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El calendario (The calendar)</vt:lpstr>
      <vt:lpstr>Los días de la semana</vt:lpstr>
      <vt:lpstr>Los meses del año</vt:lpstr>
      <vt:lpstr>Vamos a contar! (Let’s count!)</vt:lpstr>
      <vt:lpstr>Vamos a contar! (Let’s count!)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ropa</dc:title>
  <dc:creator>Administrator</dc:creator>
  <cp:lastModifiedBy>Lisa Kortz</cp:lastModifiedBy>
  <cp:revision>16</cp:revision>
  <dcterms:created xsi:type="dcterms:W3CDTF">2015-04-14T12:53:30Z</dcterms:created>
  <dcterms:modified xsi:type="dcterms:W3CDTF">2020-05-13T17:42:06Z</dcterms:modified>
</cp:coreProperties>
</file>